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9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68"/>
  </p:notesMasterIdLst>
  <p:handoutMasterIdLst>
    <p:handoutMasterId r:id="rId69"/>
  </p:handoutMasterIdLst>
  <p:sldIdLst>
    <p:sldId id="277" r:id="rId5"/>
    <p:sldId id="279" r:id="rId6"/>
    <p:sldId id="280" r:id="rId7"/>
    <p:sldId id="281" r:id="rId8"/>
    <p:sldId id="282" r:id="rId9"/>
    <p:sldId id="353" r:id="rId10"/>
    <p:sldId id="362" r:id="rId11"/>
    <p:sldId id="387" r:id="rId12"/>
    <p:sldId id="267" r:id="rId13"/>
    <p:sldId id="283" r:id="rId14"/>
    <p:sldId id="388" r:id="rId15"/>
    <p:sldId id="349" r:id="rId16"/>
    <p:sldId id="335" r:id="rId17"/>
    <p:sldId id="336" r:id="rId18"/>
    <p:sldId id="405" r:id="rId19"/>
    <p:sldId id="406" r:id="rId20"/>
    <p:sldId id="407" r:id="rId21"/>
    <p:sldId id="408" r:id="rId22"/>
    <p:sldId id="409" r:id="rId23"/>
    <p:sldId id="410" r:id="rId24"/>
    <p:sldId id="334" r:id="rId25"/>
    <p:sldId id="284" r:id="rId26"/>
    <p:sldId id="270" r:id="rId27"/>
    <p:sldId id="389" r:id="rId28"/>
    <p:sldId id="288" r:id="rId29"/>
    <p:sldId id="276" r:id="rId30"/>
    <p:sldId id="337" r:id="rId31"/>
    <p:sldId id="379" r:id="rId32"/>
    <p:sldId id="380" r:id="rId33"/>
    <p:sldId id="381" r:id="rId34"/>
    <p:sldId id="392" r:id="rId35"/>
    <p:sldId id="393" r:id="rId36"/>
    <p:sldId id="394" r:id="rId37"/>
    <p:sldId id="338" r:id="rId38"/>
    <p:sldId id="391" r:id="rId39"/>
    <p:sldId id="317" r:id="rId40"/>
    <p:sldId id="321" r:id="rId41"/>
    <p:sldId id="341" r:id="rId42"/>
    <p:sldId id="342" r:id="rId43"/>
    <p:sldId id="401" r:id="rId44"/>
    <p:sldId id="402" r:id="rId45"/>
    <p:sldId id="403" r:id="rId46"/>
    <p:sldId id="400" r:id="rId47"/>
    <p:sldId id="398" r:id="rId48"/>
    <p:sldId id="399" r:id="rId49"/>
    <p:sldId id="397" r:id="rId50"/>
    <p:sldId id="339" r:id="rId51"/>
    <p:sldId id="396" r:id="rId52"/>
    <p:sldId id="355" r:id="rId53"/>
    <p:sldId id="395" r:id="rId54"/>
    <p:sldId id="404" r:id="rId55"/>
    <p:sldId id="356" r:id="rId56"/>
    <p:sldId id="361" r:id="rId57"/>
    <p:sldId id="289" r:id="rId58"/>
    <p:sldId id="363" r:id="rId59"/>
    <p:sldId id="382" r:id="rId60"/>
    <p:sldId id="370" r:id="rId61"/>
    <p:sldId id="411" r:id="rId62"/>
    <p:sldId id="352" r:id="rId63"/>
    <p:sldId id="354" r:id="rId64"/>
    <p:sldId id="287" r:id="rId65"/>
    <p:sldId id="286" r:id="rId66"/>
    <p:sldId id="290" r:id="rId6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532"/>
    <a:srgbClr val="A15027"/>
    <a:srgbClr val="B3582B"/>
    <a:srgbClr val="C3602F"/>
    <a:srgbClr val="9893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092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Arkusz1!$A$2:$A$13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Arkusz1!$B$2:$B$13</c:f>
              <c:numCache>
                <c:formatCode>General</c:formatCode>
                <c:ptCount val="12"/>
                <c:pt idx="0">
                  <c:v>806</c:v>
                </c:pt>
                <c:pt idx="1">
                  <c:v>902</c:v>
                </c:pt>
                <c:pt idx="2">
                  <c:v>961</c:v>
                </c:pt>
                <c:pt idx="3">
                  <c:v>771</c:v>
                </c:pt>
                <c:pt idx="4">
                  <c:v>495</c:v>
                </c:pt>
                <c:pt idx="5">
                  <c:v>770</c:v>
                </c:pt>
                <c:pt idx="6">
                  <c:v>402</c:v>
                </c:pt>
                <c:pt idx="7">
                  <c:v>372</c:v>
                </c:pt>
                <c:pt idx="8">
                  <c:v>451</c:v>
                </c:pt>
                <c:pt idx="9">
                  <c:v>456</c:v>
                </c:pt>
                <c:pt idx="10">
                  <c:v>557</c:v>
                </c:pt>
                <c:pt idx="11">
                  <c:v>652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B1-4ECE-BF5D-65E75424D9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659904"/>
        <c:axId val="49661440"/>
      </c:barChart>
      <c:catAx>
        <c:axId val="49659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49661440"/>
        <c:crosses val="autoZero"/>
        <c:auto val="1"/>
        <c:lblAlgn val="ctr"/>
        <c:lblOffset val="100"/>
        <c:noMultiLvlLbl val="0"/>
      </c:catAx>
      <c:valAx>
        <c:axId val="496614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96599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8662970202970571E-2"/>
          <c:y val="6.4593993962910837E-2"/>
          <c:w val="0.94089619453020812"/>
          <c:h val="0.705726193561097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7767891946319651E-3"/>
                  <c:y val="2.82617195453824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6A9-402F-BD22-FA547BB72B77}"/>
                </c:ext>
              </c:extLst>
            </c:dLbl>
            <c:dLbl>
              <c:idx val="1"/>
              <c:layout>
                <c:manualLayout>
                  <c:x val="-4.5178594630879768E-3"/>
                  <c:y val="-5.6523439090765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7D-40F2-9D19-CAB20E09ABE3}"/>
                </c:ext>
              </c:extLst>
            </c:dLbl>
            <c:dLbl>
              <c:idx val="2"/>
              <c:layout>
                <c:manualLayout>
                  <c:x val="-4.517859463087935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7D-40F2-9D19-CAB20E09ABE3}"/>
                </c:ext>
              </c:extLst>
            </c:dLbl>
            <c:dLbl>
              <c:idx val="3"/>
              <c:layout>
                <c:manualLayout>
                  <c:x val="-9.0357189261759535E-3"/>
                  <c:y val="-2.82617195453824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6A9-402F-BD22-FA547BB72B77}"/>
                </c:ext>
              </c:extLst>
            </c:dLbl>
            <c:dLbl>
              <c:idx val="4"/>
              <c:layout>
                <c:manualLayout>
                  <c:x val="-7.9062540604040409E-3"/>
                  <c:y val="-5.65234390907648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7D-40F2-9D19-CAB20E09ABE3}"/>
                </c:ext>
              </c:extLst>
            </c:dLbl>
            <c:dLbl>
              <c:idx val="5"/>
              <c:layout>
                <c:manualLayout>
                  <c:x val="-6.7767891946318819E-3"/>
                  <c:y val="-2.82617195453824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F7-4372-BA9D-B516A5FC3A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Arkusz1!$A$2:$A$8</c:f>
              <c:strCache>
                <c:ptCount val="7"/>
                <c:pt idx="0">
                  <c:v>służby</c:v>
                </c:pt>
                <c:pt idx="1">
                  <c:v>kontrole</c:v>
                </c:pt>
                <c:pt idx="2">
                  <c:v>ujawnione wykroczenia</c:v>
                </c:pt>
                <c:pt idx="3">
                  <c:v>pouczenia</c:v>
                </c:pt>
                <c:pt idx="4">
                  <c:v>badania trzeźwości</c:v>
                </c:pt>
                <c:pt idx="5">
                  <c:v>zatrzym. prawa jazdy</c:v>
                </c:pt>
                <c:pt idx="6">
                  <c:v>zatrzym. dowody rejestr.</c:v>
                </c:pt>
              </c:strCache>
            </c:strRef>
          </c:cat>
          <c:val>
            <c:numRef>
              <c:f>Arkusz1!$B$2:$B$8</c:f>
              <c:numCache>
                <c:formatCode>General</c:formatCode>
                <c:ptCount val="7"/>
                <c:pt idx="0">
                  <c:v>1092</c:v>
                </c:pt>
                <c:pt idx="1">
                  <c:v>4869</c:v>
                </c:pt>
                <c:pt idx="2">
                  <c:v>4208</c:v>
                </c:pt>
                <c:pt idx="3">
                  <c:v>1309</c:v>
                </c:pt>
                <c:pt idx="4">
                  <c:v>8439</c:v>
                </c:pt>
                <c:pt idx="5">
                  <c:v>49</c:v>
                </c:pt>
                <c:pt idx="6">
                  <c:v>321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7D-40F2-9D19-CAB20E09ABE3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Arkusz1!$A$2:$A$8</c:f>
              <c:strCache>
                <c:ptCount val="7"/>
                <c:pt idx="0">
                  <c:v>służby</c:v>
                </c:pt>
                <c:pt idx="1">
                  <c:v>kontrole</c:v>
                </c:pt>
                <c:pt idx="2">
                  <c:v>ujawnione wykroczenia</c:v>
                </c:pt>
                <c:pt idx="3">
                  <c:v>pouczenia</c:v>
                </c:pt>
                <c:pt idx="4">
                  <c:v>badania trzeźwości</c:v>
                </c:pt>
                <c:pt idx="5">
                  <c:v>zatrzym. prawa jazdy</c:v>
                </c:pt>
                <c:pt idx="6">
                  <c:v>zatrzym. dowody rejestr.</c:v>
                </c:pt>
              </c:strCache>
            </c:strRef>
          </c:cat>
          <c:val>
            <c:numRef>
              <c:f>Arkusz1!$C$2:$C$8</c:f>
              <c:numCache>
                <c:formatCode>General</c:formatCode>
                <c:ptCount val="7"/>
                <c:pt idx="0">
                  <c:v>964</c:v>
                </c:pt>
                <c:pt idx="1">
                  <c:v>3772</c:v>
                </c:pt>
                <c:pt idx="2">
                  <c:v>3503</c:v>
                </c:pt>
                <c:pt idx="3">
                  <c:v>863</c:v>
                </c:pt>
                <c:pt idx="4">
                  <c:v>1410</c:v>
                </c:pt>
                <c:pt idx="5">
                  <c:v>28</c:v>
                </c:pt>
                <c:pt idx="6">
                  <c:v>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F7-4372-BA9D-B516A5FC3A24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7767891946319443E-3"/>
                  <c:y val="-5.65234390907648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879-4AD6-9691-2FDB8BF353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Arkusz1!$A$2:$A$8</c:f>
              <c:strCache>
                <c:ptCount val="7"/>
                <c:pt idx="0">
                  <c:v>służby</c:v>
                </c:pt>
                <c:pt idx="1">
                  <c:v>kontrole</c:v>
                </c:pt>
                <c:pt idx="2">
                  <c:v>ujawnione wykroczenia</c:v>
                </c:pt>
                <c:pt idx="3">
                  <c:v>pouczenia</c:v>
                </c:pt>
                <c:pt idx="4">
                  <c:v>badania trzeźwości</c:v>
                </c:pt>
                <c:pt idx="5">
                  <c:v>zatrzym. prawa jazdy</c:v>
                </c:pt>
                <c:pt idx="6">
                  <c:v>zatrzym. dowody rejestr.</c:v>
                </c:pt>
              </c:strCache>
            </c:strRef>
          </c:cat>
          <c:val>
            <c:numRef>
              <c:f>Arkusz1!$D$2:$D$8</c:f>
              <c:numCache>
                <c:formatCode>General</c:formatCode>
                <c:ptCount val="7"/>
                <c:pt idx="0">
                  <c:v>1205</c:v>
                </c:pt>
                <c:pt idx="1">
                  <c:v>5313</c:v>
                </c:pt>
                <c:pt idx="2">
                  <c:v>4433</c:v>
                </c:pt>
                <c:pt idx="3">
                  <c:v>1353</c:v>
                </c:pt>
                <c:pt idx="4">
                  <c:v>2636</c:v>
                </c:pt>
                <c:pt idx="5">
                  <c:v>31</c:v>
                </c:pt>
                <c:pt idx="6">
                  <c:v>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F7-4372-BA9D-B516A5FC3A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6"/>
        <c:overlap val="-27"/>
        <c:axId val="53562368"/>
        <c:axId val="53576448"/>
      </c:barChart>
      <c:catAx>
        <c:axId val="5356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pl-PL"/>
          </a:p>
        </c:txPr>
        <c:crossAx val="53576448"/>
        <c:crosses val="autoZero"/>
        <c:auto val="1"/>
        <c:lblAlgn val="ctr"/>
        <c:lblOffset val="100"/>
        <c:noMultiLvlLbl val="0"/>
      </c:catAx>
      <c:valAx>
        <c:axId val="5357644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pl-PL"/>
          </a:p>
        </c:txPr>
        <c:crossAx val="5356236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3.2764086005458964E-2"/>
          <c:y val="0.91570222737652573"/>
          <c:w val="0.25061028899804283"/>
          <c:h val="7.6006890518771672E-2"/>
        </c:manualLayout>
      </c:layout>
      <c:overlay val="0"/>
      <c:txPr>
        <a:bodyPr rot="0" vert="horz"/>
        <a:lstStyle/>
        <a:p>
          <a:pPr>
            <a:defRPr b="1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CC6532"/>
                </a:solidFill>
                <a:latin typeface="+mn-lt"/>
                <a:ea typeface="+mn-ea"/>
                <a:cs typeface="+mn-cs"/>
              </a:defRPr>
            </a:pPr>
            <a:r>
              <a:rPr lang="pl-PL" sz="2800" b="1" dirty="0">
                <a:solidFill>
                  <a:srgbClr val="CC6532"/>
                </a:solidFill>
              </a:rPr>
              <a:t>KRAJOWA</a:t>
            </a:r>
            <a:r>
              <a:rPr lang="pl-PL" sz="2800" b="1" baseline="0" dirty="0">
                <a:solidFill>
                  <a:srgbClr val="CC6532"/>
                </a:solidFill>
              </a:rPr>
              <a:t>  MAPA  ZAGROŻEŃ  BEZPIECZEŃSTWA</a:t>
            </a:r>
            <a:endParaRPr lang="en-US" sz="2800" b="1" dirty="0">
              <a:solidFill>
                <a:srgbClr val="CC653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CC653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42817552493438321"/>
          <c:y val="0.15363140181268617"/>
          <c:w val="0.41239903215223095"/>
          <c:h val="0.7331539418422196"/>
        </c:manualLayout>
      </c:layout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 Sprzedaż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7F4-4B25-89DC-B616031B343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69C-4EFE-9D94-E11534FDF7D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469C-4EFE-9D94-E11534FDF7D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69C-4EFE-9D94-E11534FDF7D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69C-4EFE-9D94-E11534FDF7D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469C-4EFE-9D94-E11534FDF7D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69C-4EFE-9D94-E11534FDF7D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469C-4EFE-9D94-E11534FDF7D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69C-4EFE-9D94-E11534FDF7D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469C-4EFE-9D94-E11534FDF7DC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69C-4EFE-9D94-E11534FDF7DC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469C-4EFE-9D94-E11534FDF7DC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69C-4EFE-9D94-E11534FDF7DC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69C-4EFE-9D94-E11534FDF7DC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69C-4EFE-9D94-E11534FDF7DC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69C-4EFE-9D94-E11534FDF7DC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469C-4EFE-9D94-E11534FDF7DC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BFB8-4D9F-8FE1-1CFF59FF1FD1}"/>
              </c:ext>
            </c:extLst>
          </c:dPt>
          <c:dPt>
            <c:idx val="18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7F4-4B25-89DC-B616031B343C}"/>
              </c:ext>
            </c:extLst>
          </c:dPt>
          <c:dLbls>
            <c:dLbl>
              <c:idx val="0"/>
              <c:layout>
                <c:manualLayout>
                  <c:x val="-8.7098917322834639E-3"/>
                  <c:y val="-0.1648148388473080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7F4-4B25-89DC-B616031B343C}"/>
                </c:ext>
              </c:extLst>
            </c:dLbl>
            <c:dLbl>
              <c:idx val="1"/>
              <c:layout>
                <c:manualLayout>
                  <c:x val="0.22187499999999999"/>
                  <c:y val="-1.851852121879866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69C-4EFE-9D94-E11534FDF7DC}"/>
                </c:ext>
              </c:extLst>
            </c:dLbl>
            <c:dLbl>
              <c:idx val="2"/>
              <c:layout>
                <c:manualLayout>
                  <c:x val="0.10520833333333333"/>
                  <c:y val="2.222222546255825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69C-4EFE-9D94-E11534FDF7DC}"/>
                </c:ext>
              </c:extLst>
            </c:dLbl>
            <c:dLbl>
              <c:idx val="3"/>
              <c:layout>
                <c:manualLayout>
                  <c:x val="-3.4375000000000003E-2"/>
                  <c:y val="6.666667638767503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69C-4EFE-9D94-E11534FDF7DC}"/>
                </c:ext>
              </c:extLst>
            </c:dLbl>
            <c:dLbl>
              <c:idx val="4"/>
              <c:layout>
                <c:manualLayout>
                  <c:x val="-0.22916666666666666"/>
                  <c:y val="0.135185204897230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69C-4EFE-9D94-E11534FDF7DC}"/>
                </c:ext>
              </c:extLst>
            </c:dLbl>
            <c:dLbl>
              <c:idx val="5"/>
              <c:layout>
                <c:manualLayout>
                  <c:x val="-2.8125000000000001E-2"/>
                  <c:y val="6.666667638767517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69C-4EFE-9D94-E11534FDF7DC}"/>
                </c:ext>
              </c:extLst>
            </c:dLbl>
            <c:dLbl>
              <c:idx val="6"/>
              <c:layout>
                <c:manualLayout>
                  <c:x val="-0.14583333333333334"/>
                  <c:y val="0.1870370643098663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69C-4EFE-9D94-E11534FDF7DC}"/>
                </c:ext>
              </c:extLst>
            </c:dLbl>
            <c:dLbl>
              <c:idx val="7"/>
              <c:layout>
                <c:manualLayout>
                  <c:x val="-0.234375"/>
                  <c:y val="0.1407407612628698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69C-4EFE-9D94-E11534FDF7DC}"/>
                </c:ext>
              </c:extLst>
            </c:dLbl>
            <c:dLbl>
              <c:idx val="8"/>
              <c:layout>
                <c:manualLayout>
                  <c:x val="-8.7500000000000036E-2"/>
                  <c:y val="6.666667638767510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69C-4EFE-9D94-E11534FDF7DC}"/>
                </c:ext>
              </c:extLst>
            </c:dLbl>
            <c:dLbl>
              <c:idx val="9"/>
              <c:layout>
                <c:manualLayout>
                  <c:x val="-0.26979166666666665"/>
                  <c:y val="0.114814831556551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69C-4EFE-9D94-E11534FDF7DC}"/>
                </c:ext>
              </c:extLst>
            </c:dLbl>
            <c:dLbl>
              <c:idx val="10"/>
              <c:layout>
                <c:manualLayout>
                  <c:x val="-0.19270833333333334"/>
                  <c:y val="5.185185941263625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69C-4EFE-9D94-E11534FDF7DC}"/>
                </c:ext>
              </c:extLst>
            </c:dLbl>
            <c:dLbl>
              <c:idx val="11"/>
              <c:layout>
                <c:manualLayout>
                  <c:x val="-0.28437499999999999"/>
                  <c:y val="-1.851852121879866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69C-4EFE-9D94-E11534FDF7DC}"/>
                </c:ext>
              </c:extLst>
            </c:dLbl>
            <c:dLbl>
              <c:idx val="12"/>
              <c:layout>
                <c:manualLayout>
                  <c:x val="-0.18229166666666666"/>
                  <c:y val="-2.962963395007785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69C-4EFE-9D94-E11534FDF7DC}"/>
                </c:ext>
              </c:extLst>
            </c:dLbl>
            <c:dLbl>
              <c:idx val="13"/>
              <c:layout>
                <c:manualLayout>
                  <c:x val="-0.28125"/>
                  <c:y val="-0.1111111273127919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69C-4EFE-9D94-E11534FDF7DC}"/>
                </c:ext>
              </c:extLst>
            </c:dLbl>
            <c:dLbl>
              <c:idx val="14"/>
              <c:layout>
                <c:manualLayout>
                  <c:x val="-0.15104166666666669"/>
                  <c:y val="-0.120370387922191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9C-4EFE-9D94-E11534FDF7DC}"/>
                </c:ext>
              </c:extLst>
            </c:dLbl>
            <c:dLbl>
              <c:idx val="15"/>
              <c:layout>
                <c:manualLayout>
                  <c:x val="-0.11874999999999999"/>
                  <c:y val="-0.212962994016184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69C-4EFE-9D94-E11534FDF7DC}"/>
                </c:ext>
              </c:extLst>
            </c:dLbl>
            <c:dLbl>
              <c:idx val="16"/>
              <c:layout>
                <c:manualLayout>
                  <c:x val="1.9791666666666628E-2"/>
                  <c:y val="-0.120370387922191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69C-4EFE-9D94-E11534FDF7DC}"/>
                </c:ext>
              </c:extLst>
            </c:dLbl>
            <c:dLbl>
              <c:idx val="17"/>
              <c:layout>
                <c:manualLayout>
                  <c:x val="0.17291666666666666"/>
                  <c:y val="-0.1796296558223470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BFB8-4D9F-8FE1-1CFF59FF1FD1}"/>
                </c:ext>
              </c:extLst>
            </c:dLbl>
            <c:dLbl>
              <c:idx val="18"/>
              <c:layout>
                <c:manualLayout>
                  <c:x val="0.33749999999999986"/>
                  <c:y val="1.296296485315906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7F4-4B25-89DC-B616031B343C}"/>
                </c:ext>
              </c:extLst>
            </c:dLbl>
            <c:spPr>
              <a:solidFill>
                <a:prstClr val="white"/>
              </a:solidFill>
              <a:ln>
                <a:solidFill>
                  <a:srgbClr val="514A4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Arkusz1!$A$2:$A$20</c:f>
              <c:strCache>
                <c:ptCount val="19"/>
                <c:pt idx="0">
                  <c:v>Przekraczanie dozwolonej prędkości</c:v>
                </c:pt>
                <c:pt idx="1">
                  <c:v>Spożywanie alkoholu w m. publicznym</c:v>
                </c:pt>
                <c:pt idx="2">
                  <c:v>Niewłaściwa infrastruktura drogowa</c:v>
                </c:pt>
                <c:pt idx="3">
                  <c:v>Grupowanie się małolet. zagroż. demoralizacją</c:v>
                </c:pt>
                <c:pt idx="4">
                  <c:v>Znęcanie się nad zwierzętami</c:v>
                </c:pt>
                <c:pt idx="5">
                  <c:v>Bezpańskie psy</c:v>
                </c:pt>
                <c:pt idx="6">
                  <c:v>Poruszanie się quadami po terenach leśnych</c:v>
                </c:pt>
                <c:pt idx="7">
                  <c:v>Zła organizacja ruchu drogowego</c:v>
                </c:pt>
                <c:pt idx="8">
                  <c:v>Akty wandalizmu</c:v>
                </c:pt>
                <c:pt idx="9">
                  <c:v>Nielegalne rajdy samochodowe</c:v>
                </c:pt>
                <c:pt idx="10">
                  <c:v>Używanie środków odurzających</c:v>
                </c:pt>
                <c:pt idx="11">
                  <c:v>Wypalanie traw</c:v>
                </c:pt>
                <c:pt idx="12">
                  <c:v>Żebractwo</c:v>
                </c:pt>
                <c:pt idx="13">
                  <c:v>Bezdomność</c:v>
                </c:pt>
                <c:pt idx="14">
                  <c:v>Kłusownictwo</c:v>
                </c:pt>
                <c:pt idx="15">
                  <c:v>Dzikie wysypiska śmieci</c:v>
                </c:pt>
                <c:pt idx="16">
                  <c:v>Niszczenie zieleni</c:v>
                </c:pt>
                <c:pt idx="17">
                  <c:v>Miejsca niebezpieczne                                                                                     na wodach</c:v>
                </c:pt>
                <c:pt idx="18">
                  <c:v>Nieprawidłowe parkowanie</c:v>
                </c:pt>
              </c:strCache>
            </c:strRef>
          </c:cat>
          <c:val>
            <c:numRef>
              <c:f>Arkusz1!$B$2:$B$20</c:f>
              <c:numCache>
                <c:formatCode>_-* #,##0\ _z_ł_-;\-* #,##0\ _z_ł_-;_-* "-"??\ _z_ł_-;_-@_-</c:formatCode>
                <c:ptCount val="19"/>
                <c:pt idx="0">
                  <c:v>104</c:v>
                </c:pt>
                <c:pt idx="1">
                  <c:v>22</c:v>
                </c:pt>
                <c:pt idx="2">
                  <c:v>13</c:v>
                </c:pt>
                <c:pt idx="3">
                  <c:v>8</c:v>
                </c:pt>
                <c:pt idx="4">
                  <c:v>8</c:v>
                </c:pt>
                <c:pt idx="5">
                  <c:v>8</c:v>
                </c:pt>
                <c:pt idx="6">
                  <c:v>6</c:v>
                </c:pt>
                <c:pt idx="7">
                  <c:v>5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2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F4-4B25-89DC-B616031B34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Arkusz1!$A$2:$A$13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Arkusz1!$B$2:$B$13</c:f>
              <c:numCache>
                <c:formatCode>General</c:formatCode>
                <c:ptCount val="12"/>
                <c:pt idx="0">
                  <c:v>83.2</c:v>
                </c:pt>
                <c:pt idx="1">
                  <c:v>86.1</c:v>
                </c:pt>
                <c:pt idx="2">
                  <c:v>88.6</c:v>
                </c:pt>
                <c:pt idx="3">
                  <c:v>88.6</c:v>
                </c:pt>
                <c:pt idx="4">
                  <c:v>81.2</c:v>
                </c:pt>
                <c:pt idx="5">
                  <c:v>89.8</c:v>
                </c:pt>
                <c:pt idx="6">
                  <c:v>84.6</c:v>
                </c:pt>
                <c:pt idx="7">
                  <c:v>85.3</c:v>
                </c:pt>
                <c:pt idx="8">
                  <c:v>85.6</c:v>
                </c:pt>
                <c:pt idx="9">
                  <c:v>83.8</c:v>
                </c:pt>
                <c:pt idx="10">
                  <c:v>85.5</c:v>
                </c:pt>
                <c:pt idx="11">
                  <c:v>81.7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EC-4545-B89A-D85BCF7630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496064"/>
        <c:axId val="51497600"/>
      </c:barChart>
      <c:catAx>
        <c:axId val="51496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51497600"/>
        <c:crosses val="autoZero"/>
        <c:auto val="1"/>
        <c:lblAlgn val="ctr"/>
        <c:lblOffset val="100"/>
        <c:noMultiLvlLbl val="0"/>
      </c:catAx>
      <c:valAx>
        <c:axId val="51497600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1496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Arkusz1!$A$2:$A$13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Arkusz1!$B$2:$B$13</c:f>
              <c:numCache>
                <c:formatCode>General</c:formatCode>
                <c:ptCount val="12"/>
                <c:pt idx="0">
                  <c:v>501</c:v>
                </c:pt>
                <c:pt idx="1">
                  <c:v>532</c:v>
                </c:pt>
                <c:pt idx="2">
                  <c:v>519</c:v>
                </c:pt>
                <c:pt idx="3">
                  <c:v>415</c:v>
                </c:pt>
                <c:pt idx="4">
                  <c:v>339</c:v>
                </c:pt>
                <c:pt idx="5">
                  <c:v>229</c:v>
                </c:pt>
                <c:pt idx="6">
                  <c:v>230</c:v>
                </c:pt>
                <c:pt idx="7">
                  <c:v>243</c:v>
                </c:pt>
                <c:pt idx="8">
                  <c:v>321</c:v>
                </c:pt>
                <c:pt idx="9">
                  <c:v>287</c:v>
                </c:pt>
                <c:pt idx="10">
                  <c:v>329</c:v>
                </c:pt>
                <c:pt idx="11">
                  <c:v>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F6-40A1-8557-F48A6B51E1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728320"/>
        <c:axId val="48734208"/>
      </c:barChart>
      <c:catAx>
        <c:axId val="48728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48734208"/>
        <c:crosses val="autoZero"/>
        <c:auto val="1"/>
        <c:lblAlgn val="ctr"/>
        <c:lblOffset val="100"/>
        <c:noMultiLvlLbl val="0"/>
      </c:catAx>
      <c:valAx>
        <c:axId val="487342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87283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Arkusz1!$A$2:$A$13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Arkusz1!$B$2:$B$13</c:f>
              <c:numCache>
                <c:formatCode>General</c:formatCode>
                <c:ptCount val="12"/>
                <c:pt idx="0">
                  <c:v>73.3</c:v>
                </c:pt>
                <c:pt idx="1">
                  <c:v>76.7</c:v>
                </c:pt>
                <c:pt idx="2">
                  <c:v>79.7</c:v>
                </c:pt>
                <c:pt idx="3">
                  <c:v>80.3</c:v>
                </c:pt>
                <c:pt idx="4">
                  <c:v>74.3</c:v>
                </c:pt>
                <c:pt idx="5">
                  <c:v>73.599999999999994</c:v>
                </c:pt>
                <c:pt idx="6">
                  <c:v>77.900000000000006</c:v>
                </c:pt>
                <c:pt idx="7">
                  <c:v>81.5</c:v>
                </c:pt>
                <c:pt idx="8">
                  <c:v>82.6</c:v>
                </c:pt>
                <c:pt idx="9">
                  <c:v>78.8</c:v>
                </c:pt>
                <c:pt idx="10">
                  <c:v>81.8</c:v>
                </c:pt>
                <c:pt idx="11">
                  <c:v>81.900000000000006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FA-4FEF-9790-725793A687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741376"/>
        <c:axId val="52552448"/>
      </c:barChart>
      <c:catAx>
        <c:axId val="48741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l-PL"/>
          </a:p>
        </c:txPr>
        <c:crossAx val="52552448"/>
        <c:crosses val="autoZero"/>
        <c:auto val="1"/>
        <c:lblAlgn val="ctr"/>
        <c:lblOffset val="100"/>
        <c:noMultiLvlLbl val="0"/>
      </c:catAx>
      <c:valAx>
        <c:axId val="52552448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8741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5.0937232845895151E-2"/>
          <c:y val="9.0722947152947764E-2"/>
          <c:w val="0.88108356071634619"/>
          <c:h val="0.70411025741935784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stwierdzone przestępstwa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dLbls>
            <c:dLbl>
              <c:idx val="8"/>
              <c:layout>
                <c:manualLayout>
                  <c:x val="-3.1310297639411601E-2"/>
                  <c:y val="4.49329254331640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8C-4073-89A8-87A080FE48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Arkusz1!$A$2:$A$13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Arkusz1!$B$2:$B$13</c:f>
              <c:numCache>
                <c:formatCode>#,##0</c:formatCode>
                <c:ptCount val="12"/>
                <c:pt idx="0">
                  <c:v>78</c:v>
                </c:pt>
                <c:pt idx="1">
                  <c:v>83</c:v>
                </c:pt>
                <c:pt idx="2">
                  <c:v>100</c:v>
                </c:pt>
                <c:pt idx="3">
                  <c:v>95</c:v>
                </c:pt>
                <c:pt idx="4">
                  <c:v>41</c:v>
                </c:pt>
                <c:pt idx="5">
                  <c:v>46</c:v>
                </c:pt>
                <c:pt idx="6">
                  <c:v>31</c:v>
                </c:pt>
                <c:pt idx="7">
                  <c:v>53</c:v>
                </c:pt>
                <c:pt idx="8">
                  <c:v>17</c:v>
                </c:pt>
                <c:pt idx="9">
                  <c:v>33</c:v>
                </c:pt>
                <c:pt idx="10">
                  <c:v>34</c:v>
                </c:pt>
                <c:pt idx="11">
                  <c:v>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8C-4073-89A8-87A080FE48FC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wszczęte postępowania</c:v>
                </c:pt>
              </c:strCache>
            </c:strRef>
          </c:tx>
          <c:spPr>
            <a:ln w="38100">
              <a:solidFill>
                <a:schemeClr val="tx2">
                  <a:lumMod val="75000"/>
                  <a:lumOff val="25000"/>
                </a:schemeClr>
              </a:solidFill>
            </a:ln>
          </c:spPr>
          <c:marker>
            <c:symbol val="diamond"/>
            <c:size val="9"/>
            <c:spPr>
              <a:solidFill>
                <a:schemeClr val="tx2">
                  <a:lumMod val="85000"/>
                  <a:lumOff val="15000"/>
                </a:schemeClr>
              </a:solidFill>
            </c:spPr>
          </c:marker>
          <c:dLbls>
            <c:dLbl>
              <c:idx val="9"/>
              <c:layout>
                <c:manualLayout>
                  <c:x val="-2.8956551488197028E-2"/>
                  <c:y val="4.50986693590285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8C-4073-89A8-87A080FE48FC}"/>
                </c:ext>
              </c:extLst>
            </c:dLbl>
            <c:dLbl>
              <c:idx val="10"/>
              <c:layout>
                <c:manualLayout>
                  <c:x val="-2.7588094423537563E-2"/>
                  <c:y val="4.21791855053833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6B9-4E3A-8F2D-026442B42259}"/>
                </c:ext>
              </c:extLst>
            </c:dLbl>
            <c:dLbl>
              <c:idx val="11"/>
              <c:layout>
                <c:manualLayout>
                  <c:x val="-3.0325008552856754E-2"/>
                  <c:y val="4.50986693590283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6B9-4E3A-8F2D-026442B422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Arkusz1!$A$2:$A$13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Arkusz1!$C$2:$C$13</c:f>
              <c:numCache>
                <c:formatCode>#,##0</c:formatCode>
                <c:ptCount val="12"/>
                <c:pt idx="0">
                  <c:v>21</c:v>
                </c:pt>
                <c:pt idx="1">
                  <c:v>22</c:v>
                </c:pt>
                <c:pt idx="2">
                  <c:v>24</c:v>
                </c:pt>
                <c:pt idx="3">
                  <c:v>23</c:v>
                </c:pt>
                <c:pt idx="4">
                  <c:v>23</c:v>
                </c:pt>
                <c:pt idx="5">
                  <c:v>22</c:v>
                </c:pt>
                <c:pt idx="6">
                  <c:v>21</c:v>
                </c:pt>
                <c:pt idx="7">
                  <c:v>25</c:v>
                </c:pt>
                <c:pt idx="8">
                  <c:v>21</c:v>
                </c:pt>
                <c:pt idx="9">
                  <c:v>24</c:v>
                </c:pt>
                <c:pt idx="10">
                  <c:v>24</c:v>
                </c:pt>
                <c:pt idx="11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8C-4073-89A8-87A080FE48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008448"/>
        <c:axId val="52009984"/>
      </c:lineChart>
      <c:catAx>
        <c:axId val="52008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b="1"/>
            </a:pPr>
            <a:endParaRPr lang="pl-PL"/>
          </a:p>
        </c:txPr>
        <c:crossAx val="52009984"/>
        <c:crosses val="autoZero"/>
        <c:auto val="1"/>
        <c:lblAlgn val="ctr"/>
        <c:lblOffset val="100"/>
        <c:noMultiLvlLbl val="0"/>
      </c:catAx>
      <c:valAx>
        <c:axId val="52009984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b="1"/>
            </a:pPr>
            <a:endParaRPr lang="pl-PL"/>
          </a:p>
        </c:txPr>
        <c:crossAx val="52008448"/>
        <c:crosses val="autoZero"/>
        <c:crossBetween val="between"/>
      </c:valAx>
    </c:plotArea>
    <c:legend>
      <c:legendPos val="b"/>
      <c:overlay val="0"/>
      <c:txPr>
        <a:bodyPr rot="0" vert="horz"/>
        <a:lstStyle/>
        <a:p>
          <a:pPr>
            <a:defRPr b="1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0937232845894534E-2"/>
          <c:y val="9.0722947152947708E-2"/>
          <c:w val="0.88108356071634708"/>
          <c:h val="0.70411025741935784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ogółem </c:v>
                </c:pt>
              </c:strCache>
            </c:strRef>
          </c:tx>
          <c:spPr>
            <a:ln w="44207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2"/>
            <c:spPr>
              <a:solidFill>
                <a:srgbClr val="0033CC"/>
              </a:solidFill>
            </c:spPr>
          </c:marker>
          <c:dLbls>
            <c:spPr>
              <a:noFill/>
              <a:ln w="3090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Arkusz1!$B$2:$B$9</c:f>
              <c:numCache>
                <c:formatCode>#,##0</c:formatCode>
                <c:ptCount val="8"/>
                <c:pt idx="0">
                  <c:v>2971</c:v>
                </c:pt>
                <c:pt idx="1">
                  <c:v>2823</c:v>
                </c:pt>
                <c:pt idx="2">
                  <c:v>2916</c:v>
                </c:pt>
                <c:pt idx="3">
                  <c:v>2775</c:v>
                </c:pt>
                <c:pt idx="4">
                  <c:v>2793</c:v>
                </c:pt>
                <c:pt idx="5">
                  <c:v>2616</c:v>
                </c:pt>
                <c:pt idx="6">
                  <c:v>3109</c:v>
                </c:pt>
                <c:pt idx="7">
                  <c:v>3290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BC-41C0-9F28-B8D54A94ADE0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miejsca publiczne</c:v>
                </c:pt>
              </c:strCache>
            </c:strRef>
          </c:tx>
          <c:spPr>
            <a:ln w="44207" cap="rnd">
              <a:solidFill>
                <a:schemeClr val="tx2"/>
              </a:solidFill>
              <a:round/>
            </a:ln>
            <a:effectLst/>
          </c:spPr>
          <c:marker>
            <c:symbol val="square"/>
            <c:size val="2"/>
          </c:marker>
          <c:dLbls>
            <c:dLbl>
              <c:idx val="7"/>
              <c:layout>
                <c:manualLayout>
                  <c:x val="-3.3134339950744281E-2"/>
                  <c:y val="5.14819471543624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BE-4C09-9D7C-EB37D41302E2}"/>
                </c:ext>
              </c:extLst>
            </c:dLbl>
            <c:spPr>
              <a:noFill/>
              <a:ln w="3090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Arkusz1!$C$2:$C$9</c:f>
              <c:numCache>
                <c:formatCode>#,##0</c:formatCode>
                <c:ptCount val="8"/>
                <c:pt idx="0">
                  <c:v>2336</c:v>
                </c:pt>
                <c:pt idx="1">
                  <c:v>2241</c:v>
                </c:pt>
                <c:pt idx="2">
                  <c:v>2307</c:v>
                </c:pt>
                <c:pt idx="3">
                  <c:v>2240</c:v>
                </c:pt>
                <c:pt idx="4">
                  <c:v>2238</c:v>
                </c:pt>
                <c:pt idx="5">
                  <c:v>2054</c:v>
                </c:pt>
                <c:pt idx="6">
                  <c:v>2697</c:v>
                </c:pt>
                <c:pt idx="7">
                  <c:v>3117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9BC-41C0-9F28-B8D54A94ADE0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domowe</c:v>
                </c:pt>
              </c:strCache>
            </c:strRef>
          </c:tx>
          <c:spPr>
            <a:ln w="44207">
              <a:solidFill>
                <a:srgbClr val="FF0000"/>
              </a:solidFill>
              <a:prstDash val="solid"/>
            </a:ln>
          </c:spPr>
          <c:marker>
            <c:symbol val="triangle"/>
            <c:size val="2"/>
            <c:spPr>
              <a:solidFill>
                <a:srgbClr val="008000"/>
              </a:solidFill>
            </c:spPr>
          </c:marker>
          <c:dLbls>
            <c:spPr>
              <a:noFill/>
              <a:ln w="3090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Arkusz1!$D$2:$D$9</c:f>
              <c:numCache>
                <c:formatCode>#,##0</c:formatCode>
                <c:ptCount val="8"/>
                <c:pt idx="0">
                  <c:v>635</c:v>
                </c:pt>
                <c:pt idx="1">
                  <c:v>582</c:v>
                </c:pt>
                <c:pt idx="2">
                  <c:v>609</c:v>
                </c:pt>
                <c:pt idx="3">
                  <c:v>529</c:v>
                </c:pt>
                <c:pt idx="4">
                  <c:v>555</c:v>
                </c:pt>
                <c:pt idx="5">
                  <c:v>517</c:v>
                </c:pt>
                <c:pt idx="6">
                  <c:v>412</c:v>
                </c:pt>
                <c:pt idx="7">
                  <c:v>173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9BC-41C0-9F28-B8D54A94AD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654464"/>
        <c:axId val="52656000"/>
      </c:lineChart>
      <c:catAx>
        <c:axId val="5265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1592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97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pl-PL"/>
          </a:p>
        </c:txPr>
        <c:crossAx val="52656000"/>
        <c:crosses val="autoZero"/>
        <c:auto val="1"/>
        <c:lblAlgn val="ctr"/>
        <c:lblOffset val="100"/>
        <c:noMultiLvlLbl val="0"/>
      </c:catAx>
      <c:valAx>
        <c:axId val="52656000"/>
        <c:scaling>
          <c:orientation val="minMax"/>
        </c:scaling>
        <c:delete val="0"/>
        <c:axPos val="l"/>
        <c:majorGridlines>
          <c:spPr>
            <a:ln w="11592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ln w="11592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448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2654464"/>
        <c:crosses val="autoZero"/>
        <c:crossBetween val="between"/>
      </c:valAx>
      <c:spPr>
        <a:noFill/>
        <a:ln w="25391">
          <a:noFill/>
        </a:ln>
      </c:spPr>
    </c:plotArea>
    <c:legend>
      <c:legendPos val="b"/>
      <c:overlay val="0"/>
      <c:spPr>
        <a:noFill/>
        <a:ln w="30903">
          <a:noFill/>
        </a:ln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0937232845894534E-2"/>
          <c:y val="9.0722947152947708E-2"/>
          <c:w val="0.88108356071634664"/>
          <c:h val="0.70411025741935784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interwencje domowe</c:v>
                </c:pt>
              </c:strCache>
            </c:strRef>
          </c:tx>
          <c:spPr>
            <a:ln w="37508" cap="rnd">
              <a:solidFill>
                <a:srgbClr val="FF0000"/>
              </a:solidFill>
              <a:round/>
            </a:ln>
            <a:effectLst/>
          </c:spPr>
          <c:marker>
            <c:symbol val="diamond"/>
            <c:size val="2"/>
            <c:spPr>
              <a:solidFill>
                <a:srgbClr val="0033CC"/>
              </a:solidFill>
            </c:spPr>
          </c:marker>
          <c:dLbls>
            <c:dLbl>
              <c:idx val="2"/>
              <c:layout>
                <c:manualLayout>
                  <c:x val="-2.8268677632279849E-2"/>
                  <c:y val="2.25127031268087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30-4D30-BED7-DAE602CD883D}"/>
                </c:ext>
              </c:extLst>
            </c:dLbl>
            <c:spPr>
              <a:noFill/>
              <a:ln w="2622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25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Arkusz1!$B$2:$B$8</c:f>
              <c:numCache>
                <c:formatCode>#,##0.0</c:formatCode>
                <c:ptCount val="7"/>
                <c:pt idx="0">
                  <c:v>58.1</c:v>
                </c:pt>
                <c:pt idx="1">
                  <c:v>60.9</c:v>
                </c:pt>
                <c:pt idx="2">
                  <c:v>52.9</c:v>
                </c:pt>
                <c:pt idx="3">
                  <c:v>55.5</c:v>
                </c:pt>
                <c:pt idx="4">
                  <c:v>51.7</c:v>
                </c:pt>
                <c:pt idx="5">
                  <c:v>41.2</c:v>
                </c:pt>
                <c:pt idx="6">
                  <c:v>17.3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859-49A4-9425-F9324F2F7CCD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sporządzone NK</c:v>
                </c:pt>
              </c:strCache>
            </c:strRef>
          </c:tx>
          <c:spPr>
            <a:ln w="37508" cap="rnd">
              <a:solidFill>
                <a:srgbClr val="00B0F0"/>
              </a:solidFill>
              <a:round/>
            </a:ln>
            <a:effectLst/>
          </c:spPr>
          <c:marker>
            <c:symbol val="square"/>
            <c:size val="2"/>
          </c:marker>
          <c:dLbls>
            <c:dLbl>
              <c:idx val="1"/>
              <c:layout>
                <c:manualLayout>
                  <c:x val="-1.9161379230221248E-2"/>
                  <c:y val="-2.98930679269116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30-4D30-BED7-DAE602CD883D}"/>
                </c:ext>
              </c:extLst>
            </c:dLbl>
            <c:spPr>
              <a:noFill/>
              <a:ln w="2622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25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Arkusz1!$C$2:$C$8</c:f>
              <c:numCache>
                <c:formatCode>#,##0</c:formatCode>
                <c:ptCount val="7"/>
                <c:pt idx="0">
                  <c:v>48</c:v>
                </c:pt>
                <c:pt idx="1">
                  <c:v>54</c:v>
                </c:pt>
                <c:pt idx="2">
                  <c:v>60</c:v>
                </c:pt>
                <c:pt idx="3">
                  <c:v>71</c:v>
                </c:pt>
                <c:pt idx="4">
                  <c:v>66</c:v>
                </c:pt>
                <c:pt idx="5">
                  <c:v>75</c:v>
                </c:pt>
                <c:pt idx="6">
                  <c:v>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859-49A4-9425-F9324F2F7CCD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wszczęte postępowania karne</c:v>
                </c:pt>
              </c:strCache>
            </c:strRef>
          </c:tx>
          <c:spPr>
            <a:ln w="37508">
              <a:solidFill>
                <a:schemeClr val="tx2"/>
              </a:solidFill>
              <a:prstDash val="solid"/>
            </a:ln>
          </c:spPr>
          <c:marker>
            <c:symbol val="triangle"/>
            <c:size val="2"/>
            <c:spPr>
              <a:solidFill>
                <a:srgbClr val="008000"/>
              </a:solidFill>
            </c:spPr>
          </c:marker>
          <c:dLbls>
            <c:dLbl>
              <c:idx val="0"/>
              <c:layout>
                <c:manualLayout>
                  <c:x val="-1.4138968439903508E-2"/>
                  <c:y val="-4.52015476401897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859-49A4-9425-F9324F2F7CCD}"/>
                </c:ext>
              </c:extLst>
            </c:dLbl>
            <c:dLbl>
              <c:idx val="1"/>
              <c:layout>
                <c:manualLayout>
                  <c:x val="-1.8375415313801265E-2"/>
                  <c:y val="-4.27392517877819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59-49A4-9425-F9324F2F7CCD}"/>
                </c:ext>
              </c:extLst>
            </c:dLbl>
            <c:dLbl>
              <c:idx val="2"/>
              <c:layout>
                <c:manualLayout>
                  <c:x val="-2.0851045705302856E-2"/>
                  <c:y val="-4.02769559353737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859-49A4-9425-F9324F2F7CCD}"/>
                </c:ext>
              </c:extLst>
            </c:dLbl>
            <c:dLbl>
              <c:idx val="6"/>
              <c:layout>
                <c:manualLayout>
                  <c:x val="-2.16370096217227E-2"/>
                  <c:y val="-4.28924959566632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30-4D30-BED7-DAE602CD883D}"/>
                </c:ext>
              </c:extLst>
            </c:dLbl>
            <c:spPr>
              <a:noFill/>
              <a:ln w="2622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25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Arkusz1!$D$2:$D$8</c:f>
              <c:numCache>
                <c:formatCode>#,##0</c:formatCode>
                <c:ptCount val="7"/>
                <c:pt idx="0">
                  <c:v>5</c:v>
                </c:pt>
                <c:pt idx="1">
                  <c:v>17</c:v>
                </c:pt>
                <c:pt idx="2">
                  <c:v>16</c:v>
                </c:pt>
                <c:pt idx="3">
                  <c:v>24</c:v>
                </c:pt>
                <c:pt idx="4">
                  <c:v>19</c:v>
                </c:pt>
                <c:pt idx="5">
                  <c:v>28</c:v>
                </c:pt>
                <c:pt idx="6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859-49A4-9425-F9324F2F7C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100928"/>
        <c:axId val="53102464"/>
      </c:lineChart>
      <c:catAx>
        <c:axId val="5310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83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pl-PL"/>
          </a:p>
        </c:txPr>
        <c:crossAx val="53102464"/>
        <c:crosses val="autoZero"/>
        <c:auto val="1"/>
        <c:lblAlgn val="ctr"/>
        <c:lblOffset val="100"/>
        <c:noMultiLvlLbl val="0"/>
      </c:catAx>
      <c:valAx>
        <c:axId val="53102464"/>
        <c:scaling>
          <c:orientation val="minMax"/>
        </c:scaling>
        <c:delete val="0"/>
        <c:axPos val="l"/>
        <c:majorGridlines>
          <c:spPr>
            <a:ln w="983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ln w="983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229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3100928"/>
        <c:crosses val="autoZero"/>
        <c:crossBetween val="between"/>
      </c:valAx>
      <c:spPr>
        <a:noFill/>
        <a:ln w="21543">
          <a:noFill/>
        </a:ln>
      </c:spPr>
    </c:plotArea>
    <c:legend>
      <c:legendPos val="b"/>
      <c:overlay val="0"/>
      <c:spPr>
        <a:noFill/>
        <a:ln w="2622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174252476282963E-2"/>
          <c:y val="5.7551729874945952E-2"/>
          <c:w val="0.89251545772600838"/>
          <c:h val="0.728576879660748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C3602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tx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Arkusz1!$A$2:$A$4</c:f>
              <c:strCache>
                <c:ptCount val="3"/>
                <c:pt idx="0">
                  <c:v>czas osiągnięty                     PILNE</c:v>
                </c:pt>
                <c:pt idx="1">
                  <c:v>czas osiągnięty            POZOSTAŁE</c:v>
                </c:pt>
                <c:pt idx="2">
                  <c:v>średni czas reakcji</c:v>
                </c:pt>
              </c:strCache>
            </c:strRef>
          </c:cat>
          <c:val>
            <c:numRef>
              <c:f>Arkusz1!$B$2:$B$4</c:f>
              <c:numCache>
                <c:formatCode>0.00</c:formatCode>
                <c:ptCount val="3"/>
                <c:pt idx="0">
                  <c:v>9.41</c:v>
                </c:pt>
                <c:pt idx="1">
                  <c:v>15.45</c:v>
                </c:pt>
                <c:pt idx="2">
                  <c:v>15.17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417-4678-B30A-FD2E57D4F6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146368"/>
        <c:axId val="53147904"/>
      </c:barChart>
      <c:catAx>
        <c:axId val="53146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pl-PL"/>
          </a:p>
        </c:txPr>
        <c:crossAx val="53147904"/>
        <c:crosses val="autoZero"/>
        <c:auto val="1"/>
        <c:lblAlgn val="ctr"/>
        <c:lblOffset val="100"/>
        <c:noMultiLvlLbl val="0"/>
      </c:catAx>
      <c:valAx>
        <c:axId val="53147904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53146368"/>
        <c:crosses val="autoZero"/>
        <c:crossBetween val="between"/>
      </c:valAx>
      <c:spPr>
        <a:noFill/>
        <a:ln w="25402">
          <a:noFill/>
        </a:ln>
      </c:spPr>
    </c:plotArea>
    <c:plotVisOnly val="1"/>
    <c:dispBlanksAs val="gap"/>
    <c:showDLblsOverMax val="0"/>
  </c:chart>
  <c:txPr>
    <a:bodyPr/>
    <a:lstStyle/>
    <a:p>
      <a:pPr>
        <a:defRPr sz="1793"/>
      </a:pPr>
      <a:endParaRPr lang="pl-PL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0937232845894534E-2"/>
          <c:y val="9.0722947152947708E-2"/>
          <c:w val="0.88108356071634708"/>
          <c:h val="0.70411025741935784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kolizje</c:v>
                </c:pt>
              </c:strCache>
            </c:strRef>
          </c:tx>
          <c:spPr>
            <a:ln w="44207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0033CC"/>
              </a:solidFill>
              <a:ln w="11592">
                <a:solidFill>
                  <a:schemeClr val="accent1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3.1759316484296855E-2"/>
                  <c:y val="-5.5902384071644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03F-4636-AE4A-1703DD328C03}"/>
                </c:ext>
              </c:extLst>
            </c:dLbl>
            <c:spPr>
              <a:noFill/>
              <a:ln w="3090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997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Arkusz1!$A$2:$A$18</c:f>
              <c:numCache>
                <c:formatCode>General</c:formatCode>
                <c:ptCount val="1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</c:numCache>
            </c:numRef>
          </c:cat>
          <c:val>
            <c:numRef>
              <c:f>Arkusz1!$B$2:$B$18</c:f>
              <c:numCache>
                <c:formatCode>#,##0</c:formatCode>
                <c:ptCount val="17"/>
                <c:pt idx="0">
                  <c:v>265</c:v>
                </c:pt>
                <c:pt idx="1">
                  <c:v>317</c:v>
                </c:pt>
                <c:pt idx="2">
                  <c:v>339</c:v>
                </c:pt>
                <c:pt idx="3">
                  <c:v>283</c:v>
                </c:pt>
                <c:pt idx="4">
                  <c:v>303</c:v>
                </c:pt>
                <c:pt idx="5">
                  <c:v>304</c:v>
                </c:pt>
                <c:pt idx="6">
                  <c:v>297</c:v>
                </c:pt>
                <c:pt idx="7">
                  <c:v>251</c:v>
                </c:pt>
                <c:pt idx="8">
                  <c:v>271</c:v>
                </c:pt>
                <c:pt idx="9">
                  <c:v>204</c:v>
                </c:pt>
                <c:pt idx="10">
                  <c:v>222</c:v>
                </c:pt>
                <c:pt idx="11">
                  <c:v>238</c:v>
                </c:pt>
                <c:pt idx="12">
                  <c:v>239</c:v>
                </c:pt>
                <c:pt idx="13">
                  <c:v>250</c:v>
                </c:pt>
                <c:pt idx="14">
                  <c:v>276</c:v>
                </c:pt>
                <c:pt idx="15">
                  <c:v>243</c:v>
                </c:pt>
                <c:pt idx="16">
                  <c:v>286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68-45BD-9057-7572D51AA170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wypadki</c:v>
                </c:pt>
              </c:strCache>
            </c:strRef>
          </c:tx>
          <c:spPr>
            <a:ln w="44207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2"/>
              </a:solidFill>
              <a:ln w="11592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 w="3090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997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Arkusz1!$A$2:$A$18</c:f>
              <c:numCache>
                <c:formatCode>General</c:formatCode>
                <c:ptCount val="1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</c:numCache>
            </c:numRef>
          </c:cat>
          <c:val>
            <c:numRef>
              <c:f>Arkusz1!$C$2:$C$18</c:f>
              <c:numCache>
                <c:formatCode>#,##0</c:formatCode>
                <c:ptCount val="17"/>
                <c:pt idx="0">
                  <c:v>19</c:v>
                </c:pt>
                <c:pt idx="1">
                  <c:v>33</c:v>
                </c:pt>
                <c:pt idx="2">
                  <c:v>76</c:v>
                </c:pt>
                <c:pt idx="3">
                  <c:v>51</c:v>
                </c:pt>
                <c:pt idx="4">
                  <c:v>56</c:v>
                </c:pt>
                <c:pt idx="5">
                  <c:v>43</c:v>
                </c:pt>
                <c:pt idx="6">
                  <c:v>16</c:v>
                </c:pt>
                <c:pt idx="7">
                  <c:v>29</c:v>
                </c:pt>
                <c:pt idx="8">
                  <c:v>36</c:v>
                </c:pt>
                <c:pt idx="9">
                  <c:v>20</c:v>
                </c:pt>
                <c:pt idx="10">
                  <c:v>16</c:v>
                </c:pt>
                <c:pt idx="11">
                  <c:v>15</c:v>
                </c:pt>
                <c:pt idx="12">
                  <c:v>30</c:v>
                </c:pt>
                <c:pt idx="13">
                  <c:v>28</c:v>
                </c:pt>
                <c:pt idx="14">
                  <c:v>29</c:v>
                </c:pt>
                <c:pt idx="15">
                  <c:v>22</c:v>
                </c:pt>
                <c:pt idx="16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B68-45BD-9057-7572D51AA170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ofiary śmiertelne</c:v>
                </c:pt>
              </c:strCache>
            </c:strRef>
          </c:tx>
          <c:spPr>
            <a:ln w="44207">
              <a:solidFill>
                <a:srgbClr val="FF0000"/>
              </a:solidFill>
              <a:prstDash val="solid"/>
            </a:ln>
          </c:spPr>
          <c:marker>
            <c:symbol val="circle"/>
            <c:size val="2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Lbls>
            <c:dLbl>
              <c:idx val="13"/>
              <c:layout>
                <c:manualLayout>
                  <c:x val="-1.4853782349008721E-2"/>
                  <c:y val="9.7687524412424516E-1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B68-45BD-9057-7572D51AA170}"/>
                </c:ext>
              </c:extLst>
            </c:dLbl>
            <c:spPr>
              <a:noFill/>
              <a:ln w="3090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997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Arkusz1!$A$2:$A$18</c:f>
              <c:numCache>
                <c:formatCode>General</c:formatCode>
                <c:ptCount val="17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</c:numCache>
            </c:numRef>
          </c:cat>
          <c:val>
            <c:numRef>
              <c:f>Arkusz1!$D$2:$D$18</c:f>
              <c:numCache>
                <c:formatCode>#,##0</c:formatCode>
                <c:ptCount val="17"/>
                <c:pt idx="0">
                  <c:v>8</c:v>
                </c:pt>
                <c:pt idx="1">
                  <c:v>8</c:v>
                </c:pt>
                <c:pt idx="2">
                  <c:v>9</c:v>
                </c:pt>
                <c:pt idx="3">
                  <c:v>2</c:v>
                </c:pt>
                <c:pt idx="4">
                  <c:v>3</c:v>
                </c:pt>
                <c:pt idx="5">
                  <c:v>9</c:v>
                </c:pt>
                <c:pt idx="6">
                  <c:v>4</c:v>
                </c:pt>
                <c:pt idx="7">
                  <c:v>8</c:v>
                </c:pt>
                <c:pt idx="8">
                  <c:v>6</c:v>
                </c:pt>
                <c:pt idx="9">
                  <c:v>2</c:v>
                </c:pt>
                <c:pt idx="10">
                  <c:v>1</c:v>
                </c:pt>
                <c:pt idx="11">
                  <c:v>5</c:v>
                </c:pt>
                <c:pt idx="12">
                  <c:v>2</c:v>
                </c:pt>
                <c:pt idx="13">
                  <c:v>5</c:v>
                </c:pt>
                <c:pt idx="14">
                  <c:v>7</c:v>
                </c:pt>
                <c:pt idx="15">
                  <c:v>5</c:v>
                </c:pt>
                <c:pt idx="16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B68-45BD-9057-7572D51AA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449472"/>
        <c:axId val="53451008"/>
      </c:lineChart>
      <c:catAx>
        <c:axId val="5344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1592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84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pl-PL"/>
          </a:p>
        </c:txPr>
        <c:crossAx val="53451008"/>
        <c:crosses val="autoZero"/>
        <c:auto val="1"/>
        <c:lblAlgn val="ctr"/>
        <c:lblOffset val="100"/>
        <c:noMultiLvlLbl val="0"/>
      </c:catAx>
      <c:valAx>
        <c:axId val="53451008"/>
        <c:scaling>
          <c:orientation val="minMax"/>
          <c:max val="350"/>
        </c:scaling>
        <c:delete val="0"/>
        <c:axPos val="l"/>
        <c:majorGridlines>
          <c:spPr>
            <a:ln w="11592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ln w="11592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448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3449472"/>
        <c:crosses val="autoZero"/>
        <c:crossBetween val="between"/>
      </c:valAx>
      <c:spPr>
        <a:noFill/>
        <a:ln w="25391">
          <a:noFill/>
        </a:ln>
      </c:spPr>
    </c:plotArea>
    <c:legend>
      <c:legendPos val="b"/>
      <c:overlay val="0"/>
      <c:spPr>
        <a:noFill/>
        <a:ln w="30903">
          <a:noFill/>
        </a:ln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0.85294</cdr:x>
      <cdr:y>0.48339</cdr:y>
    </cdr:from>
    <cdr:to>
      <cdr:x>0.99044</cdr:x>
      <cdr:y>0.57764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0F71C756-48AC-42B1-809D-AABB0F7F6349}"/>
            </a:ext>
          </a:extLst>
        </cdr:cNvPr>
        <cdr:cNvSpPr txBox="1"/>
      </cdr:nvSpPr>
      <cdr:spPr>
        <a:xfrm xmlns:a="http://schemas.openxmlformats.org/drawingml/2006/main">
          <a:off x="10399059" y="3315096"/>
          <a:ext cx="1676400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pl-PL" b="1" dirty="0">
              <a:solidFill>
                <a:srgbClr val="C00000"/>
              </a:solidFill>
            </a:rPr>
            <a:t>Ogółem 233 zgłoszenia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D71D7-55AC-46BD-81B3-09AB2F9EFBD8}" type="datetimeFigureOut">
              <a:rPr lang="pl-PL" smtClean="0"/>
              <a:pPr/>
              <a:t>10.03.2022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0BD58-3BFF-4EAF-BB8B-AC67FE801E4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9424F-BB59-4F4E-9822-4CA3E770FFD2}" type="datetimeFigureOut">
              <a:rPr lang="pl-PL" smtClean="0"/>
              <a:pPr/>
              <a:t>10.03.2022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3502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22CDD-9D6C-4F63-9EC2-648226624108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pPr/>
              <a:t>1</a:t>
            </a:fld>
            <a:endParaRPr lang="pl-PL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pPr/>
              <a:t>12</a:t>
            </a:fld>
            <a:endParaRPr lang="pl-PL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  <p:sp>
        <p:nvSpPr>
          <p:cNvPr id="88068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CF0008-E9E9-4E45-8BAA-07824772970D}" type="slidenum">
              <a:rPr lang="pl-PL" altLang="pl-PL" smtClean="0"/>
              <a:pPr/>
              <a:t>13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  <p:sp>
        <p:nvSpPr>
          <p:cNvPr id="8909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D511E8-68DA-4F45-99A7-8FBE58590E22}" type="slidenum">
              <a:rPr lang="pl-PL" altLang="pl-PL" smtClean="0"/>
              <a:pPr/>
              <a:t>14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  <p:sp>
        <p:nvSpPr>
          <p:cNvPr id="80900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9A0536-D7E0-4EB1-9657-384C9D7D0399}" type="slidenum">
              <a:rPr lang="pl-PL" altLang="pl-PL" smtClean="0"/>
              <a:pPr/>
              <a:t>21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pPr/>
              <a:t>22</a:t>
            </a:fld>
            <a:endParaRPr lang="pl-PL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pPr/>
              <a:t>23</a:t>
            </a:fld>
            <a:endParaRPr lang="pl-PL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pPr/>
              <a:t>25</a:t>
            </a:fld>
            <a:endParaRPr lang="pl-PL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pPr/>
              <a:t>26</a:t>
            </a:fld>
            <a:endParaRPr lang="pl-PL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  <p:sp>
        <p:nvSpPr>
          <p:cNvPr id="91140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791680-388B-48F5-AE3D-8AEF539C45B6}" type="slidenum">
              <a:rPr lang="pl-PL" altLang="pl-PL" smtClean="0"/>
              <a:pPr/>
              <a:t>27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pPr/>
              <a:t>28</a:t>
            </a:fld>
            <a:endParaRPr lang="pl-PL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pPr/>
              <a:t>2</a:t>
            </a:fld>
            <a:endParaRPr lang="pl-PL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pPr/>
              <a:t>29</a:t>
            </a:fld>
            <a:endParaRPr lang="pl-PL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pPr/>
              <a:t>30</a:t>
            </a:fld>
            <a:endParaRPr lang="pl-PL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  <p:sp>
        <p:nvSpPr>
          <p:cNvPr id="96260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A9B125-EFBF-4909-8D81-7F601561A90B}" type="slidenum">
              <a:rPr lang="pl-PL" altLang="pl-PL" smtClean="0"/>
              <a:pPr/>
              <a:t>34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pPr/>
              <a:t>36</a:t>
            </a:fld>
            <a:endParaRPr lang="pl-PL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  <p:sp>
        <p:nvSpPr>
          <p:cNvPr id="9216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92F8F6-1AC0-4970-A571-EA9665059849}" type="slidenum">
              <a:rPr lang="pl-PL" altLang="pl-PL" smtClean="0"/>
              <a:pPr/>
              <a:t>37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  <p:sp>
        <p:nvSpPr>
          <p:cNvPr id="9216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92F8F6-1AC0-4970-A571-EA9665059849}" type="slidenum">
              <a:rPr lang="pl-PL" altLang="pl-PL" smtClean="0"/>
              <a:pPr/>
              <a:t>38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  <p:sp>
        <p:nvSpPr>
          <p:cNvPr id="9216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92F8F6-1AC0-4970-A571-EA9665059849}" type="slidenum">
              <a:rPr lang="pl-PL" altLang="pl-PL" smtClean="0"/>
              <a:pPr/>
              <a:t>39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  <p:sp>
        <p:nvSpPr>
          <p:cNvPr id="9216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92F8F6-1AC0-4970-A571-EA9665059849}" type="slidenum">
              <a:rPr lang="pl-PL" altLang="pl-PL" smtClean="0"/>
              <a:pPr/>
              <a:t>40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95422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  <p:sp>
        <p:nvSpPr>
          <p:cNvPr id="9216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92F8F6-1AC0-4970-A571-EA9665059849}" type="slidenum">
              <a:rPr lang="pl-PL" altLang="pl-PL" smtClean="0"/>
              <a:pPr/>
              <a:t>41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661677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  <p:sp>
        <p:nvSpPr>
          <p:cNvPr id="9216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92F8F6-1AC0-4970-A571-EA9665059849}" type="slidenum">
              <a:rPr lang="pl-PL" altLang="pl-PL" smtClean="0"/>
              <a:pPr/>
              <a:t>42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1154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pPr/>
              <a:t>3</a:t>
            </a:fld>
            <a:endParaRPr lang="pl-PL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  <p:sp>
        <p:nvSpPr>
          <p:cNvPr id="9216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92F8F6-1AC0-4970-A571-EA9665059849}" type="slidenum">
              <a:rPr lang="pl-PL" altLang="pl-PL" smtClean="0"/>
              <a:pPr/>
              <a:t>43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193759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  <p:sp>
        <p:nvSpPr>
          <p:cNvPr id="9216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92F8F6-1AC0-4970-A571-EA9665059849}" type="slidenum">
              <a:rPr lang="pl-PL" altLang="pl-PL" smtClean="0"/>
              <a:pPr/>
              <a:t>44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603665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  <p:sp>
        <p:nvSpPr>
          <p:cNvPr id="9216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92F8F6-1AC0-4970-A571-EA9665059849}" type="slidenum">
              <a:rPr lang="pl-PL" altLang="pl-PL" smtClean="0"/>
              <a:pPr/>
              <a:t>45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094483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  <p:sp>
        <p:nvSpPr>
          <p:cNvPr id="9216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92F8F6-1AC0-4970-A571-EA9665059849}" type="slidenum">
              <a:rPr lang="pl-PL" altLang="pl-PL" smtClean="0"/>
              <a:pPr/>
              <a:t>46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412350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  <p:sp>
        <p:nvSpPr>
          <p:cNvPr id="9216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92F8F6-1AC0-4970-A571-EA9665059849}" type="slidenum">
              <a:rPr lang="pl-PL" altLang="pl-PL" smtClean="0"/>
              <a:pPr/>
              <a:t>47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  <p:sp>
        <p:nvSpPr>
          <p:cNvPr id="9216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92F8F6-1AC0-4970-A571-EA9665059849}" type="slidenum">
              <a:rPr lang="pl-PL" altLang="pl-PL" smtClean="0"/>
              <a:pPr/>
              <a:t>48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098261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  <p:sp>
        <p:nvSpPr>
          <p:cNvPr id="9216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92F8F6-1AC0-4970-A571-EA9665059849}" type="slidenum">
              <a:rPr lang="pl-PL" altLang="pl-PL" smtClean="0"/>
              <a:pPr/>
              <a:t>49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  <p:sp>
        <p:nvSpPr>
          <p:cNvPr id="9216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92F8F6-1AC0-4970-A571-EA9665059849}" type="slidenum">
              <a:rPr lang="pl-PL" altLang="pl-PL" smtClean="0"/>
              <a:pPr/>
              <a:t>50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359586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  <p:sp>
        <p:nvSpPr>
          <p:cNvPr id="9216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92F8F6-1AC0-4970-A571-EA9665059849}" type="slidenum">
              <a:rPr lang="pl-PL" altLang="pl-PL" smtClean="0"/>
              <a:pPr/>
              <a:t>51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850666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  <p:sp>
        <p:nvSpPr>
          <p:cNvPr id="9216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92F8F6-1AC0-4970-A571-EA9665059849}" type="slidenum">
              <a:rPr lang="pl-PL" altLang="pl-PL" smtClean="0"/>
              <a:pPr/>
              <a:t>52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pPr/>
              <a:t>4</a:t>
            </a:fld>
            <a:endParaRPr lang="pl-PL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  <p:sp>
        <p:nvSpPr>
          <p:cNvPr id="9216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92F8F6-1AC0-4970-A571-EA9665059849}" type="slidenum">
              <a:rPr lang="pl-PL" altLang="pl-PL" smtClean="0"/>
              <a:pPr/>
              <a:t>53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pPr/>
              <a:t>54</a:t>
            </a:fld>
            <a:endParaRPr lang="pl-PL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pPr/>
              <a:t>55</a:t>
            </a:fld>
            <a:endParaRPr lang="pl-PL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  <p:sp>
        <p:nvSpPr>
          <p:cNvPr id="9216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92F8F6-1AC0-4970-A571-EA9665059849}" type="slidenum">
              <a:rPr lang="pl-PL" altLang="pl-PL" smtClean="0"/>
              <a:pPr/>
              <a:t>56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  <p:sp>
        <p:nvSpPr>
          <p:cNvPr id="9216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92F8F6-1AC0-4970-A571-EA9665059849}" type="slidenum">
              <a:rPr lang="pl-PL" altLang="pl-PL" smtClean="0"/>
              <a:pPr/>
              <a:t>57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pPr/>
              <a:t>58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87469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pPr/>
              <a:t>59</a:t>
            </a:fld>
            <a:endParaRPr lang="pl-PL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pPr/>
              <a:t>60</a:t>
            </a:fld>
            <a:endParaRPr lang="pl-PL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pPr/>
              <a:t>61</a:t>
            </a:fld>
            <a:endParaRPr lang="pl-PL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pPr/>
              <a:t>62</a:t>
            </a:fld>
            <a:endParaRPr lang="pl-PL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pPr/>
              <a:t>5</a:t>
            </a:fld>
            <a:endParaRPr lang="pl-PL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pPr/>
              <a:t>63</a:t>
            </a:fld>
            <a:endParaRPr lang="pl-PL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5113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altLang="pl-PL"/>
          </a:p>
        </p:txBody>
      </p:sp>
      <p:sp>
        <p:nvSpPr>
          <p:cNvPr id="52228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9E1579-8FB8-45FA-8B59-330BE0254E51}" type="slidenum">
              <a:rPr lang="pl-PL" altLang="pl-PL" smtClean="0"/>
              <a:pPr/>
              <a:t>6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pPr/>
              <a:t>7</a:t>
            </a:fld>
            <a:endParaRPr lang="pl-PL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pPr/>
              <a:t>9</a:t>
            </a:fld>
            <a:endParaRPr lang="pl-PL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pl-PL" smtClean="0"/>
              <a:pPr/>
              <a:t>10</a:t>
            </a:fld>
            <a:endParaRPr lang="pl-P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66800" y="2606040"/>
            <a:ext cx="10058400" cy="27432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80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66800" y="5360437"/>
            <a:ext cx="10058400" cy="36576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cap="all" baseline="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8" name="Prostokąt 7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rostokąt 8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525000" y="382230"/>
            <a:ext cx="1371600" cy="5561369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295400" y="382230"/>
            <a:ext cx="7863840" cy="556137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1565829"/>
            <a:ext cx="5943600" cy="41148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1" y="5682343"/>
            <a:ext cx="5943600" cy="41054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200" b="1" cap="all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Prostokąt 8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rostokąt 10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727448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295400" y="2470151"/>
            <a:ext cx="4727448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67628" y="1828800"/>
            <a:ext cx="4727448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69152" y="2470151"/>
            <a:ext cx="4727448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10" name="Prostokąt 9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rostokąt 10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29601" y="2514600"/>
            <a:ext cx="34747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90302" y="685800"/>
            <a:ext cx="612648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29600" y="2514600"/>
            <a:ext cx="347472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1325880"/>
            <a:ext cx="68580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556170" y="6419462"/>
            <a:ext cx="1351383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1295400" y="6419462"/>
            <a:ext cx="5181600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10198358" y="6419462"/>
            <a:ext cx="698241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517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30706" y="1720516"/>
            <a:ext cx="10058400" cy="3147461"/>
          </a:xfrm>
        </p:spPr>
        <p:txBody>
          <a:bodyPr>
            <a:normAutofit fontScale="90000"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buNone/>
            </a:pPr>
            <a:r>
              <a:rPr lang="pl-PL" sz="6000" dirty="0">
                <a:solidFill>
                  <a:srgbClr val="514A40"/>
                </a:solidFill>
                <a:latin typeface="Cambria"/>
              </a:rPr>
              <a:t>Stan bezpieczeństwa</a:t>
            </a:r>
            <a:br>
              <a:rPr lang="pl-PL" sz="6000" dirty="0">
                <a:solidFill>
                  <a:srgbClr val="514A40"/>
                </a:solidFill>
                <a:latin typeface="Cambria"/>
              </a:rPr>
            </a:br>
            <a:r>
              <a:rPr lang="pl-PL" sz="6000" dirty="0">
                <a:solidFill>
                  <a:srgbClr val="514A40"/>
                </a:solidFill>
                <a:latin typeface="Cambria"/>
              </a:rPr>
              <a:t>i porządku publicznego</a:t>
            </a:r>
            <a:br>
              <a:rPr lang="pl-PL" sz="6000" dirty="0">
                <a:solidFill>
                  <a:srgbClr val="514A40"/>
                </a:solidFill>
                <a:latin typeface="Cambria"/>
              </a:rPr>
            </a:br>
            <a:r>
              <a:rPr lang="pl-PL" sz="6000" dirty="0">
                <a:solidFill>
                  <a:srgbClr val="514A40"/>
                </a:solidFill>
                <a:latin typeface="Cambria"/>
              </a:rPr>
              <a:t>na terenie powiatu Międzychodzkiego</a:t>
            </a:r>
            <a:br>
              <a:rPr lang="pl-PL" sz="6000" dirty="0">
                <a:solidFill>
                  <a:srgbClr val="514A40"/>
                </a:solidFill>
                <a:latin typeface="Cambria"/>
              </a:rPr>
            </a:br>
            <a:r>
              <a:rPr lang="pl-PL" sz="6000" dirty="0">
                <a:solidFill>
                  <a:srgbClr val="514A40"/>
                </a:solidFill>
                <a:latin typeface="Cambria"/>
              </a:rPr>
              <a:t>w 2021 roku</a:t>
            </a:r>
            <a:endParaRPr lang="pl-PL" sz="6000" dirty="0"/>
          </a:p>
        </p:txBody>
      </p:sp>
      <p:sp>
        <p:nvSpPr>
          <p:cNvPr id="4" name="Podtytuł 2"/>
          <p:cNvSpPr txBox="1">
            <a:spLocks/>
          </p:cNvSpPr>
          <p:nvPr/>
        </p:nvSpPr>
        <p:spPr>
          <a:xfrm>
            <a:off x="549442" y="5384499"/>
            <a:ext cx="11073063" cy="365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pl-PL" sz="2000" b="1" dirty="0">
                <a:solidFill>
                  <a:srgbClr val="A85229"/>
                </a:solidFill>
              </a:rPr>
              <a:t>KOMENDANT  POWIATOWY  POLICJI  W  MIĘDZYCHODZIE  -  INSP. SŁAWOMIR KACZMAREK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andzi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662" y="1263821"/>
            <a:ext cx="3188369" cy="4791264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57927" y="296779"/>
            <a:ext cx="9601200" cy="1143000"/>
          </a:xfrm>
        </p:spPr>
        <p:txBody>
          <a:bodyPr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buNone/>
            </a:pPr>
            <a:r>
              <a:rPr lang="pl-PL" dirty="0">
                <a:solidFill>
                  <a:srgbClr val="A85229"/>
                </a:solidFill>
                <a:latin typeface="Cambria"/>
              </a:rPr>
              <a:t>Zatrzymani  sprawcy  przestępstw</a:t>
            </a:r>
            <a:br>
              <a:rPr lang="pl-PL" dirty="0">
                <a:solidFill>
                  <a:srgbClr val="A85229"/>
                </a:solidFill>
                <a:latin typeface="Cambria"/>
              </a:rPr>
            </a:br>
            <a:r>
              <a:rPr lang="pl-PL" sz="2000" dirty="0">
                <a:solidFill>
                  <a:srgbClr val="A85229"/>
                </a:solidFill>
                <a:latin typeface="Cambria"/>
              </a:rPr>
              <a:t>na  gorącym  uczynku  lub  w  bezpośrednim  pościgu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78711" y="2454443"/>
            <a:ext cx="9180678" cy="3645568"/>
          </a:xfrm>
        </p:spPr>
        <p:txBody>
          <a:bodyPr>
            <a:noAutofit/>
          </a:bodyPr>
          <a:lstStyle/>
          <a:p>
            <a:pPr marL="0" lvl="3" indent="0">
              <a:buClr>
                <a:srgbClr val="A85229"/>
              </a:buClr>
              <a:buNone/>
            </a:pPr>
            <a:r>
              <a:rPr lang="pl-PL" sz="2400" b="1" dirty="0">
                <a:solidFill>
                  <a:srgbClr val="514A40"/>
                </a:solidFill>
                <a:latin typeface="Cambria"/>
              </a:rPr>
              <a:t>	</a:t>
            </a:r>
            <a:r>
              <a:rPr lang="pl-PL" sz="2400" b="1" u="sng" dirty="0">
                <a:solidFill>
                  <a:srgbClr val="514A40"/>
                </a:solidFill>
                <a:latin typeface="Cambria"/>
              </a:rPr>
              <a:t>						2020		2021</a:t>
            </a:r>
          </a:p>
          <a:p>
            <a:pPr marL="0" lvl="3" indent="0">
              <a:buClr>
                <a:srgbClr val="A85229"/>
              </a:buClr>
              <a:buNone/>
            </a:pPr>
            <a:r>
              <a:rPr lang="pl-PL" sz="3200" dirty="0">
                <a:solidFill>
                  <a:srgbClr val="514A40"/>
                </a:solidFill>
                <a:latin typeface="Cambria"/>
              </a:rPr>
              <a:t>	</a:t>
            </a:r>
            <a:r>
              <a:rPr lang="pl-PL" sz="2400" b="1" dirty="0">
                <a:solidFill>
                  <a:srgbClr val="514A40"/>
                </a:solidFill>
                <a:latin typeface="Cambria"/>
              </a:rPr>
              <a:t>ogółem				-	125		144</a:t>
            </a:r>
          </a:p>
          <a:p>
            <a:pPr marL="0" lvl="3" indent="0">
              <a:buClr>
                <a:srgbClr val="A85229"/>
              </a:buClr>
              <a:buNone/>
            </a:pPr>
            <a:r>
              <a:rPr lang="pl-PL" sz="2400" b="1" dirty="0">
                <a:solidFill>
                  <a:srgbClr val="514A40"/>
                </a:solidFill>
                <a:latin typeface="Cambria"/>
              </a:rPr>
              <a:t>	w tym:</a:t>
            </a:r>
          </a:p>
          <a:p>
            <a:pPr marL="320040" lvl="4" indent="0">
              <a:buClr>
                <a:srgbClr val="A85229"/>
              </a:buClr>
            </a:pPr>
            <a:r>
              <a:rPr lang="pl-PL" sz="2400" b="1" dirty="0">
                <a:solidFill>
                  <a:srgbClr val="514A40"/>
                </a:solidFill>
                <a:latin typeface="Cambria"/>
              </a:rPr>
              <a:t> 	</a:t>
            </a:r>
            <a:r>
              <a:rPr lang="pl-PL" sz="2400" b="1" dirty="0">
                <a:solidFill>
                  <a:srgbClr val="514A40"/>
                </a:solidFill>
              </a:rPr>
              <a:t>sprawcy p-</a:t>
            </a:r>
            <a:r>
              <a:rPr lang="pl-PL" sz="2400" b="1" dirty="0" err="1">
                <a:solidFill>
                  <a:srgbClr val="514A40"/>
                </a:solidFill>
              </a:rPr>
              <a:t>stw</a:t>
            </a:r>
            <a:r>
              <a:rPr lang="pl-PL" sz="2400" b="1" dirty="0">
                <a:solidFill>
                  <a:srgbClr val="514A40"/>
                </a:solidFill>
              </a:rPr>
              <a:t> kryminalnych	-	43		54</a:t>
            </a:r>
          </a:p>
          <a:p>
            <a:pPr lvl="1">
              <a:buClr>
                <a:srgbClr val="A85229"/>
              </a:buClr>
            </a:pPr>
            <a:r>
              <a:rPr lang="pl-PL" sz="2400" b="1" dirty="0">
                <a:solidFill>
                  <a:srgbClr val="514A40"/>
                </a:solidFill>
                <a:latin typeface="Cambria"/>
              </a:rPr>
              <a:t> 	nietrzeźwi kierujący		-	73		68</a:t>
            </a:r>
          </a:p>
          <a:p>
            <a:pPr lvl="1">
              <a:buClr>
                <a:srgbClr val="A85229"/>
              </a:buClr>
              <a:buFont typeface="Cambria" pitchFamily="18" charset="0"/>
              <a:buChar char="−"/>
            </a:pPr>
            <a:r>
              <a:rPr lang="pl-PL" sz="2400" b="1" i="0" dirty="0">
                <a:solidFill>
                  <a:srgbClr val="514A40"/>
                </a:solidFill>
                <a:latin typeface="Cambria"/>
              </a:rPr>
              <a:t>	w tym </a:t>
            </a:r>
            <a:r>
              <a:rPr lang="pl-PL" sz="2400" b="1" dirty="0">
                <a:solidFill>
                  <a:srgbClr val="514A40"/>
                </a:solidFill>
                <a:latin typeface="Cambria"/>
              </a:rPr>
              <a:t>kierujący po narkotykach	-	5		2</a:t>
            </a:r>
          </a:p>
          <a:p>
            <a:pPr lvl="1">
              <a:buClr>
                <a:srgbClr val="A85229"/>
              </a:buClr>
            </a:pPr>
            <a:r>
              <a:rPr lang="pl-PL" sz="2400" b="1" dirty="0">
                <a:solidFill>
                  <a:srgbClr val="514A40"/>
                </a:solidFill>
                <a:latin typeface="Cambria"/>
              </a:rPr>
              <a:t> 	inne przestępstwa			-	9		22</a:t>
            </a:r>
          </a:p>
        </p:txBody>
      </p:sp>
    </p:spTree>
    <p:extLst>
      <p:ext uri="{BB962C8B-B14F-4D97-AF65-F5344CB8AC3E}">
        <p14:creationId xmlns:p14="http://schemas.microsoft.com/office/powerpoint/2010/main" val="14246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196E96C-076C-4030-B7D5-D005904D0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64" y="0"/>
            <a:ext cx="9430871" cy="6296178"/>
          </a:xfrm>
        </p:spPr>
      </p:pic>
    </p:spTree>
    <p:extLst>
      <p:ext uri="{BB962C8B-B14F-4D97-AF65-F5344CB8AC3E}">
        <p14:creationId xmlns:p14="http://schemas.microsoft.com/office/powerpoint/2010/main" val="197009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buNone/>
            </a:pPr>
            <a:r>
              <a:rPr lang="pl-PL" dirty="0">
                <a:solidFill>
                  <a:srgbClr val="A85229"/>
                </a:solidFill>
                <a:latin typeface="Cambria"/>
              </a:rPr>
              <a:t>Wartość  strat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09074" y="1949117"/>
            <a:ext cx="11442031" cy="4090736"/>
          </a:xfrm>
        </p:spPr>
        <p:txBody>
          <a:bodyPr>
            <a:noAutofit/>
          </a:bodyPr>
          <a:lstStyle/>
          <a:p>
            <a:pPr lvl="1" algn="just">
              <a:buClr>
                <a:srgbClr val="A85229"/>
              </a:buClr>
              <a:buNone/>
            </a:pPr>
            <a:r>
              <a:rPr lang="pl-PL" sz="2600" dirty="0">
                <a:solidFill>
                  <a:srgbClr val="514A40"/>
                </a:solidFill>
                <a:latin typeface="Cambria"/>
              </a:rPr>
              <a:t>							</a:t>
            </a:r>
            <a:r>
              <a:rPr lang="pl-PL" sz="2600" b="1" u="sng" dirty="0">
                <a:solidFill>
                  <a:srgbClr val="514A40"/>
                </a:solidFill>
                <a:latin typeface="Cambria"/>
              </a:rPr>
              <a:t>	2020			2021		</a:t>
            </a:r>
            <a:endParaRPr lang="pl-PL" sz="2600" dirty="0">
              <a:solidFill>
                <a:srgbClr val="514A40"/>
              </a:solidFill>
              <a:latin typeface="Cambria"/>
            </a:endParaRPr>
          </a:p>
          <a:p>
            <a:pPr algn="just">
              <a:buClr>
                <a:srgbClr val="A85229"/>
              </a:buClr>
            </a:pPr>
            <a:r>
              <a:rPr lang="pl-PL" sz="2800" dirty="0">
                <a:solidFill>
                  <a:srgbClr val="514A40"/>
                </a:solidFill>
                <a:latin typeface="Cambria"/>
              </a:rPr>
              <a:t>w mieniu				-	1 069 794</a:t>
            </a:r>
            <a:r>
              <a:rPr lang="pl-PL" sz="2800" b="1" dirty="0">
                <a:solidFill>
                  <a:srgbClr val="514A40"/>
                </a:solidFill>
                <a:latin typeface="Cambria"/>
              </a:rPr>
              <a:t> </a:t>
            </a:r>
            <a:r>
              <a:rPr lang="pl-PL" sz="2800" dirty="0">
                <a:solidFill>
                  <a:srgbClr val="514A40"/>
                </a:solidFill>
                <a:latin typeface="Cambria"/>
              </a:rPr>
              <a:t>zł.	1 969 362 zł.</a:t>
            </a:r>
          </a:p>
          <a:p>
            <a:pPr algn="just">
              <a:buClr>
                <a:srgbClr val="A85229"/>
              </a:buClr>
            </a:pPr>
            <a:r>
              <a:rPr lang="pl-PL" sz="2800" dirty="0">
                <a:solidFill>
                  <a:srgbClr val="514A40"/>
                </a:solidFill>
                <a:latin typeface="Cambria"/>
              </a:rPr>
              <a:t>mienie </a:t>
            </a:r>
            <a:r>
              <a:rPr lang="pl-PL" sz="2800" dirty="0" err="1">
                <a:solidFill>
                  <a:srgbClr val="514A40"/>
                </a:solidFill>
                <a:latin typeface="Cambria"/>
              </a:rPr>
              <a:t>zabezp</a:t>
            </a:r>
            <a:r>
              <a:rPr lang="pl-PL" sz="2800" dirty="0">
                <a:solidFill>
                  <a:srgbClr val="514A40"/>
                </a:solidFill>
                <a:latin typeface="Cambria"/>
              </a:rPr>
              <a:t>. na poczet kar</a:t>
            </a:r>
          </a:p>
          <a:p>
            <a:pPr algn="just">
              <a:buClr>
                <a:srgbClr val="A85229"/>
              </a:buClr>
              <a:buNone/>
            </a:pPr>
            <a:r>
              <a:rPr lang="pl-PL" sz="2800" dirty="0">
                <a:solidFill>
                  <a:srgbClr val="514A40"/>
                </a:solidFill>
                <a:latin typeface="Cambria"/>
              </a:rPr>
              <a:t>	i grzywien oraz odzyskane	-	    212 158 zł.	   417 689 zł.</a:t>
            </a:r>
          </a:p>
          <a:p>
            <a:pPr algn="just">
              <a:buClr>
                <a:srgbClr val="A85229"/>
              </a:buClr>
              <a:buNone/>
            </a:pPr>
            <a:r>
              <a:rPr lang="pl-PL" sz="2800" dirty="0">
                <a:solidFill>
                  <a:srgbClr val="514A40"/>
                </a:solidFill>
                <a:latin typeface="Cambria"/>
              </a:rPr>
              <a:t>	</a:t>
            </a:r>
          </a:p>
          <a:p>
            <a:pPr algn="ctr">
              <a:buClr>
                <a:srgbClr val="A85229"/>
              </a:buClr>
              <a:buNone/>
            </a:pPr>
            <a:r>
              <a:rPr lang="pl-PL" sz="2800" dirty="0">
                <a:solidFill>
                  <a:srgbClr val="514A40"/>
                </a:solidFill>
                <a:latin typeface="Cambria"/>
              </a:rPr>
              <a:t>	Nie da się wyliczyć wartości niematerialnych</a:t>
            </a:r>
          </a:p>
          <a:p>
            <a:pPr algn="ctr">
              <a:buClr>
                <a:srgbClr val="A85229"/>
              </a:buClr>
              <a:buNone/>
            </a:pPr>
            <a:r>
              <a:rPr lang="pl-PL" sz="2800" dirty="0">
                <a:solidFill>
                  <a:srgbClr val="514A40"/>
                </a:solidFill>
                <a:latin typeface="Cambria"/>
              </a:rPr>
              <a:t>(utraconego życia, zdrowia, strat moralnych…)</a:t>
            </a:r>
          </a:p>
          <a:p>
            <a:pPr algn="just">
              <a:buClr>
                <a:srgbClr val="A85229"/>
              </a:buClr>
              <a:buNone/>
            </a:pPr>
            <a:endParaRPr lang="pl-PL" sz="2800" dirty="0">
              <a:solidFill>
                <a:srgbClr val="514A40"/>
              </a:solidFill>
              <a:latin typeface="Cambria"/>
            </a:endParaRPr>
          </a:p>
          <a:p>
            <a:pPr algn="ctr">
              <a:buClr>
                <a:srgbClr val="A85229"/>
              </a:buClr>
              <a:buNone/>
            </a:pPr>
            <a:endParaRPr lang="pl-PL" sz="2800" b="0" i="0" dirty="0">
              <a:solidFill>
                <a:srgbClr val="514A40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4246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322638" y="269875"/>
            <a:ext cx="5441950" cy="1006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</a:tabLst>
            </a:pPr>
            <a:r>
              <a:rPr lang="pl-PL" altLang="pl-PL" sz="3200" b="1" dirty="0">
                <a:solidFill>
                  <a:schemeClr val="accent1"/>
                </a:solidFill>
                <a:ea typeface="Microsoft YaHei" pitchFamily="34" charset="-122"/>
                <a:cs typeface="Arial" charset="0"/>
              </a:rPr>
              <a:t>INTERWENCJE</a:t>
            </a:r>
            <a:endParaRPr lang="pl-PL" altLang="pl-PL" sz="3600" b="1" dirty="0">
              <a:solidFill>
                <a:schemeClr val="accent1"/>
              </a:solidFill>
              <a:ea typeface="Microsoft YaHei" pitchFamily="34" charset="-122"/>
              <a:cs typeface="Arial" charset="0"/>
            </a:endParaRPr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868296"/>
              </p:ext>
            </p:extLst>
          </p:nvPr>
        </p:nvGraphicFramePr>
        <p:xfrm>
          <a:off x="564776" y="1039906"/>
          <a:ext cx="11123988" cy="5217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388557" y="364890"/>
            <a:ext cx="9140491" cy="1006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</a:tabLst>
            </a:pPr>
            <a:r>
              <a:rPr lang="pl-PL" altLang="pl-PL" sz="3200" b="1" dirty="0">
                <a:solidFill>
                  <a:schemeClr val="accent1"/>
                </a:solidFill>
                <a:ea typeface="Microsoft YaHei" pitchFamily="34" charset="-122"/>
                <a:cs typeface="Arial" charset="0"/>
              </a:rPr>
              <a:t>PRZEMOC  W  RODZINIE  -  NIEBIESKIE  KARTY</a:t>
            </a:r>
            <a:endParaRPr lang="pl-PL" altLang="pl-PL" sz="2800" b="1" dirty="0">
              <a:solidFill>
                <a:srgbClr val="0033CC"/>
              </a:solidFill>
              <a:ea typeface="Microsoft YaHei" pitchFamily="34" charset="-122"/>
              <a:cs typeface="Arial" charset="0"/>
            </a:endParaRPr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9751212"/>
              </p:ext>
            </p:extLst>
          </p:nvPr>
        </p:nvGraphicFramePr>
        <p:xfrm>
          <a:off x="815788" y="1138518"/>
          <a:ext cx="11312245" cy="4231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pole tekstowe 1">
            <a:extLst>
              <a:ext uri="{FF2B5EF4-FFF2-40B4-BE49-F238E27FC236}">
                <a16:creationId xmlns:a16="http://schemas.microsoft.com/office/drawing/2014/main" id="{3102E415-5741-4DCB-8594-3E4DB1FB240C}"/>
              </a:ext>
            </a:extLst>
          </p:cNvPr>
          <p:cNvSpPr txBox="1"/>
          <p:nvPr/>
        </p:nvSpPr>
        <p:spPr>
          <a:xfrm>
            <a:off x="1388557" y="5602941"/>
            <a:ext cx="9475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* dla zobrazowania linii trendu oraz korelacji z wszczętymi postępowaniami i sporządzonymi NK, </a:t>
            </a:r>
            <a:br>
              <a:rPr lang="pl-PL" i="1" dirty="0"/>
            </a:br>
            <a:r>
              <a:rPr lang="pl-PL" i="1" dirty="0"/>
              <a:t>   dane dot. liczby interwencji domowych w poszczególnych latach ograniczono do 10%</a:t>
            </a: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94E2D0-D6B1-4092-B19F-D021F9727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</p:spPr>
        <p:txBody>
          <a:bodyPr/>
          <a:lstStyle/>
          <a:p>
            <a:pPr algn="ctr"/>
            <a:r>
              <a:rPr lang="pl-PL" altLang="pl-PL" dirty="0">
                <a:ea typeface="Microsoft YaHei" pitchFamily="34" charset="-122"/>
                <a:cs typeface="Arial" charset="0"/>
              </a:rPr>
              <a:t>PRZEMOC  W  RODZINIE  -  ZAKAZ / NAKAZ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6339B3-1873-477B-B68E-B52108B96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lnSpc>
                <a:spcPct val="150000"/>
              </a:lnSpc>
              <a:buNone/>
            </a:pPr>
            <a:endParaRPr lang="pl-PL" sz="3200" b="1" dirty="0">
              <a:solidFill>
                <a:srgbClr val="002060"/>
              </a:solidFill>
            </a:endParaRPr>
          </a:p>
          <a:p>
            <a:pPr marL="45720" indent="0" algn="ctr">
              <a:lnSpc>
                <a:spcPct val="150000"/>
              </a:lnSpc>
              <a:buNone/>
            </a:pPr>
            <a:r>
              <a:rPr lang="pl-PL" sz="3200" b="1" dirty="0">
                <a:solidFill>
                  <a:srgbClr val="002060"/>
                </a:solidFill>
              </a:rPr>
              <a:t>Od 30 listopada 2020 r. obowiązują nowe procedury mające na celu natychmiastową reakcję wobec sprawców przemocy domowej.</a:t>
            </a:r>
          </a:p>
        </p:txBody>
      </p:sp>
    </p:spTree>
    <p:extLst>
      <p:ext uri="{BB962C8B-B14F-4D97-AF65-F5344CB8AC3E}">
        <p14:creationId xmlns:p14="http://schemas.microsoft.com/office/powerpoint/2010/main" val="73462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94E2D0-D6B1-4092-B19F-D021F9727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48235"/>
            <a:ext cx="9601200" cy="609600"/>
          </a:xfrm>
        </p:spPr>
        <p:txBody>
          <a:bodyPr/>
          <a:lstStyle/>
          <a:p>
            <a:pPr algn="ctr"/>
            <a:r>
              <a:rPr lang="pl-PL" altLang="pl-PL" dirty="0">
                <a:ea typeface="Microsoft YaHei" pitchFamily="34" charset="-122"/>
                <a:cs typeface="Arial" charset="0"/>
              </a:rPr>
              <a:t>PRZEMOC  W  RODZINIE  -  ZAKAZ / NAKAZ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6339B3-1873-477B-B68E-B52108B96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129" y="1828800"/>
            <a:ext cx="11152095" cy="4114800"/>
          </a:xfrm>
        </p:spPr>
        <p:txBody>
          <a:bodyPr>
            <a:normAutofit/>
          </a:bodyPr>
          <a:lstStyle/>
          <a:p>
            <a:pPr marL="45720" indent="0" algn="ctr" fontAlgn="base">
              <a:buNone/>
            </a:pPr>
            <a:r>
              <a:rPr lang="pl-PL" sz="2800" dirty="0">
                <a:solidFill>
                  <a:srgbClr val="002060"/>
                </a:solidFill>
              </a:rPr>
              <a:t>Policjant na podstawie art. 15aa ust. 1</a:t>
            </a:r>
            <a:br>
              <a:rPr lang="pl-PL" sz="2800" dirty="0">
                <a:solidFill>
                  <a:srgbClr val="002060"/>
                </a:solidFill>
              </a:rPr>
            </a:br>
            <a:r>
              <a:rPr lang="pl-PL" sz="2800" dirty="0">
                <a:solidFill>
                  <a:srgbClr val="002060"/>
                </a:solidFill>
              </a:rPr>
              <a:t>ustawy z dnia 6 kwietnia 1990 r. o Policji</a:t>
            </a:r>
          </a:p>
          <a:p>
            <a:pPr marL="45720" indent="0" algn="ctr" fontAlgn="base">
              <a:buNone/>
            </a:pPr>
            <a:r>
              <a:rPr lang="pl-PL" sz="2800" dirty="0">
                <a:solidFill>
                  <a:srgbClr val="002060"/>
                </a:solidFill>
              </a:rPr>
              <a:t>ma prawo </a:t>
            </a:r>
            <a:r>
              <a:rPr lang="pl-PL" sz="2800" b="1" dirty="0">
                <a:solidFill>
                  <a:srgbClr val="002060"/>
                </a:solidFill>
              </a:rPr>
              <a:t>wydać </a:t>
            </a:r>
            <a:r>
              <a:rPr lang="pl-PL" sz="2800" dirty="0">
                <a:solidFill>
                  <a:srgbClr val="002060"/>
                </a:solidFill>
              </a:rPr>
              <a:t>wobec osoby stosującej przemoc</a:t>
            </a:r>
            <a:br>
              <a:rPr lang="pl-PL" sz="2800" dirty="0">
                <a:solidFill>
                  <a:srgbClr val="002060"/>
                </a:solidFill>
              </a:rPr>
            </a:br>
            <a:r>
              <a:rPr lang="pl-PL" sz="2800" dirty="0">
                <a:solidFill>
                  <a:srgbClr val="002060"/>
                </a:solidFill>
              </a:rPr>
              <a:t>w rodzinie, stwarzającej zagrożenie dla życia lub zdrowia</a:t>
            </a:r>
            <a:br>
              <a:rPr lang="pl-PL" sz="2800" dirty="0">
                <a:solidFill>
                  <a:srgbClr val="002060"/>
                </a:solidFill>
              </a:rPr>
            </a:br>
            <a:r>
              <a:rPr lang="pl-PL" sz="2800" dirty="0">
                <a:solidFill>
                  <a:srgbClr val="002060"/>
                </a:solidFill>
              </a:rPr>
              <a:t>osoby dotkniętej tą przemocą:</a:t>
            </a:r>
          </a:p>
          <a:p>
            <a:pPr algn="ctr" fontAlgn="base"/>
            <a:r>
              <a:rPr lang="pl-PL" sz="2800" b="1" dirty="0">
                <a:solidFill>
                  <a:srgbClr val="002060"/>
                </a:solidFill>
              </a:rPr>
              <a:t>nakaz</a:t>
            </a:r>
            <a:r>
              <a:rPr lang="pl-PL" sz="2800" dirty="0">
                <a:solidFill>
                  <a:srgbClr val="002060"/>
                </a:solidFill>
              </a:rPr>
              <a:t> natychmiastowego opuszczenia wspólnie zajmowanego mieszkania i jego bezpośredniego otoczenia, a także</a:t>
            </a:r>
          </a:p>
          <a:p>
            <a:pPr algn="ctr" fontAlgn="base"/>
            <a:r>
              <a:rPr lang="pl-PL" sz="2800" b="1" dirty="0">
                <a:solidFill>
                  <a:srgbClr val="002060"/>
                </a:solidFill>
              </a:rPr>
              <a:t>zakaz</a:t>
            </a:r>
            <a:r>
              <a:rPr lang="pl-PL" sz="2800" dirty="0">
                <a:solidFill>
                  <a:srgbClr val="002060"/>
                </a:solidFill>
              </a:rPr>
              <a:t> zbliżania się do mieszkania i jego bezpośredniego otoczenia.</a:t>
            </a:r>
          </a:p>
          <a:p>
            <a:pPr marL="45720" indent="0" algn="ctr">
              <a:lnSpc>
                <a:spcPct val="150000"/>
              </a:lnSpc>
              <a:buNone/>
            </a:pPr>
            <a:endParaRPr lang="pl-PL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34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94E2D0-D6B1-4092-B19F-D021F9727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48235"/>
            <a:ext cx="9601200" cy="609600"/>
          </a:xfrm>
        </p:spPr>
        <p:txBody>
          <a:bodyPr/>
          <a:lstStyle/>
          <a:p>
            <a:pPr algn="ctr"/>
            <a:r>
              <a:rPr lang="pl-PL" altLang="pl-PL" dirty="0">
                <a:ea typeface="Microsoft YaHei" pitchFamily="34" charset="-122"/>
                <a:cs typeface="Arial" charset="0"/>
              </a:rPr>
              <a:t>PRZEMOC  W  RODZINIE  -  ZAKAZ / NAKAZ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6339B3-1873-477B-B68E-B52108B96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47" y="1362635"/>
            <a:ext cx="11403106" cy="4867836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50000"/>
              </a:lnSpc>
              <a:buNone/>
            </a:pPr>
            <a:r>
              <a:rPr lang="pl-PL" sz="2400" dirty="0">
                <a:solidFill>
                  <a:srgbClr val="002060"/>
                </a:solidFill>
              </a:rPr>
              <a:t>Policja przed wydaniem nakazu lub zakazu</a:t>
            </a:r>
            <a:r>
              <a:rPr lang="pl-PL" sz="2400" b="1" dirty="0">
                <a:solidFill>
                  <a:srgbClr val="002060"/>
                </a:solidFill>
              </a:rPr>
              <a:t> ma prawo zażądać</a:t>
            </a:r>
            <a:br>
              <a:rPr lang="pl-PL" sz="2400" b="1" dirty="0">
                <a:solidFill>
                  <a:srgbClr val="002060"/>
                </a:solidFill>
              </a:rPr>
            </a:br>
            <a:r>
              <a:rPr lang="pl-PL" sz="2400" b="1" dirty="0">
                <a:solidFill>
                  <a:srgbClr val="002060"/>
                </a:solidFill>
              </a:rPr>
              <a:t>dodatkowych informacji od innych instytucji lub organów </a:t>
            </a:r>
            <a:r>
              <a:rPr lang="pl-PL" sz="2400" dirty="0">
                <a:solidFill>
                  <a:srgbClr val="002060"/>
                </a:solidFill>
              </a:rPr>
              <a:t>w celu ustalenia,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czy zachodzą okoliczności uprawniające do wydania nakazu lub zakazu.</a:t>
            </a:r>
          </a:p>
          <a:p>
            <a:pPr marL="45720" indent="0" algn="ctr">
              <a:lnSpc>
                <a:spcPct val="150000"/>
              </a:lnSpc>
              <a:buNone/>
            </a:pPr>
            <a:r>
              <a:rPr lang="pl-PL" sz="2400" dirty="0">
                <a:solidFill>
                  <a:srgbClr val="002060"/>
                </a:solidFill>
              </a:rPr>
              <a:t>Nakaz lub zakaz mogą być wydane również </a:t>
            </a:r>
            <a:r>
              <a:rPr lang="pl-PL" sz="2400" b="1" dirty="0">
                <a:solidFill>
                  <a:srgbClr val="002060"/>
                </a:solidFill>
              </a:rPr>
              <a:t>w przypadku nieobecności sprawcy.</a:t>
            </a:r>
          </a:p>
          <a:p>
            <a:pPr marL="45720" indent="0" algn="ctr">
              <a:lnSpc>
                <a:spcPct val="150000"/>
              </a:lnSpc>
              <a:buNone/>
            </a:pPr>
            <a:r>
              <a:rPr lang="pl-PL" sz="2400" dirty="0">
                <a:solidFill>
                  <a:srgbClr val="002060"/>
                </a:solidFill>
              </a:rPr>
              <a:t>W razie niemożności doręczenia nakazu lub zakazu osobie stosującej przemoc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w rodzinie, </a:t>
            </a:r>
            <a:r>
              <a:rPr lang="pl-PL" sz="2400" b="1" dirty="0">
                <a:solidFill>
                  <a:srgbClr val="002060"/>
                </a:solidFill>
              </a:rPr>
              <a:t>doręczenie uważa się za dokonane przez umieszczenie na drzwiach </a:t>
            </a:r>
            <a:r>
              <a:rPr lang="pl-PL" sz="2400" dirty="0">
                <a:solidFill>
                  <a:srgbClr val="002060"/>
                </a:solidFill>
              </a:rPr>
              <a:t>wspólnie zajmowanego mieszkania zawiadomienia o ich wydaniu,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dokonując wzmianki w nakazie lub zakazie</a:t>
            </a:r>
          </a:p>
        </p:txBody>
      </p:sp>
    </p:spTree>
    <p:extLst>
      <p:ext uri="{BB962C8B-B14F-4D97-AF65-F5344CB8AC3E}">
        <p14:creationId xmlns:p14="http://schemas.microsoft.com/office/powerpoint/2010/main" val="334884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94E2D0-D6B1-4092-B19F-D021F9727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48235"/>
            <a:ext cx="9601200" cy="609600"/>
          </a:xfrm>
        </p:spPr>
        <p:txBody>
          <a:bodyPr/>
          <a:lstStyle/>
          <a:p>
            <a:pPr algn="ctr"/>
            <a:r>
              <a:rPr lang="pl-PL" altLang="pl-PL" dirty="0">
                <a:ea typeface="Microsoft YaHei" pitchFamily="34" charset="-122"/>
                <a:cs typeface="Arial" charset="0"/>
              </a:rPr>
              <a:t>PRZEMOC  W  RODZINIE  -  ZAKAZ / NAKAZ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6339B3-1873-477B-B68E-B52108B96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553" y="1452282"/>
            <a:ext cx="11403106" cy="4491318"/>
          </a:xfrm>
        </p:spPr>
        <p:txBody>
          <a:bodyPr>
            <a:normAutofit/>
          </a:bodyPr>
          <a:lstStyle/>
          <a:p>
            <a:pPr marL="45720" indent="0" algn="ctr" fontAlgn="base">
              <a:buNone/>
            </a:pPr>
            <a:endParaRPr lang="pl-PL" sz="2800" dirty="0">
              <a:solidFill>
                <a:srgbClr val="002060"/>
              </a:solidFill>
            </a:endParaRPr>
          </a:p>
          <a:p>
            <a:pPr marL="45720" indent="0" algn="ctr" fontAlgn="base">
              <a:buNone/>
            </a:pPr>
            <a:r>
              <a:rPr lang="pl-PL" sz="2800" dirty="0">
                <a:solidFill>
                  <a:srgbClr val="002060"/>
                </a:solidFill>
              </a:rPr>
              <a:t>W okresie obowiązywania nakazu lub zakazu Policja przynajmniej trzykrotnie sprawdza, czy nakaz lub zakaz nie są naruszane, i podejmuje niezbędne czynności. </a:t>
            </a:r>
            <a:r>
              <a:rPr lang="pl-PL" sz="2800" b="1" dirty="0">
                <a:solidFill>
                  <a:srgbClr val="002060"/>
                </a:solidFill>
              </a:rPr>
              <a:t>Pierwsze sprawdzenie odbywa się następnego dnia po wydaniu nakazu lub zakazu.</a:t>
            </a:r>
          </a:p>
          <a:p>
            <a:pPr marL="45720" indent="0" algn="ctr" fontAlgn="base">
              <a:buNone/>
            </a:pPr>
            <a:endParaRPr lang="pl-PL" sz="2800" dirty="0">
              <a:solidFill>
                <a:srgbClr val="002060"/>
              </a:solidFill>
            </a:endParaRPr>
          </a:p>
          <a:p>
            <a:pPr marL="45720" indent="0" algn="ctr" fontAlgn="base">
              <a:buNone/>
            </a:pPr>
            <a:r>
              <a:rPr lang="pl-PL" sz="2800" dirty="0">
                <a:solidFill>
                  <a:srgbClr val="002060"/>
                </a:solidFill>
              </a:rPr>
              <a:t>Nakaz lub zakaz tracą moc </a:t>
            </a:r>
            <a:r>
              <a:rPr lang="pl-PL" sz="2800" b="1" dirty="0">
                <a:solidFill>
                  <a:srgbClr val="002060"/>
                </a:solidFill>
              </a:rPr>
              <a:t>po upływie 14 dni od dnia ich wydania</a:t>
            </a:r>
            <a:endParaRPr lang="pl-PL" sz="2800" dirty="0">
              <a:solidFill>
                <a:srgbClr val="002060"/>
              </a:solidFill>
            </a:endParaRPr>
          </a:p>
          <a:p>
            <a:pPr marL="45720" indent="0" algn="ctr">
              <a:lnSpc>
                <a:spcPct val="150000"/>
              </a:lnSpc>
              <a:buNone/>
            </a:pPr>
            <a:endParaRPr lang="pl-PL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24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94E2D0-D6B1-4092-B19F-D021F9727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48235"/>
            <a:ext cx="9601200" cy="609600"/>
          </a:xfrm>
        </p:spPr>
        <p:txBody>
          <a:bodyPr/>
          <a:lstStyle/>
          <a:p>
            <a:pPr algn="ctr"/>
            <a:r>
              <a:rPr lang="pl-PL" altLang="pl-PL" dirty="0">
                <a:ea typeface="Microsoft YaHei" pitchFamily="34" charset="-122"/>
                <a:cs typeface="Arial" charset="0"/>
              </a:rPr>
              <a:t>PRZEMOC  W  RODZINIE  -  ZAKAZ / NAKAZ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6339B3-1873-477B-B68E-B52108B96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553" y="1452282"/>
            <a:ext cx="11403106" cy="4491318"/>
          </a:xfrm>
        </p:spPr>
        <p:txBody>
          <a:bodyPr>
            <a:normAutofit lnSpcReduction="10000"/>
          </a:bodyPr>
          <a:lstStyle/>
          <a:p>
            <a:pPr marL="45720" indent="0" algn="ctr" fontAlgn="base">
              <a:buNone/>
            </a:pPr>
            <a:endParaRPr lang="pl-PL" sz="3200" dirty="0">
              <a:solidFill>
                <a:srgbClr val="002060"/>
              </a:solidFill>
            </a:endParaRPr>
          </a:p>
          <a:p>
            <a:pPr marL="45720" indent="0" algn="ctr" fontAlgn="base">
              <a:buNone/>
            </a:pPr>
            <a:r>
              <a:rPr lang="pl-PL" sz="2400" b="1" dirty="0">
                <a:solidFill>
                  <a:srgbClr val="002060"/>
                </a:solidFill>
              </a:rPr>
              <a:t>Art. 66b Kodeku wykroczeń</a:t>
            </a:r>
            <a:r>
              <a:rPr lang="pl-PL" sz="2400" dirty="0">
                <a:solidFill>
                  <a:srgbClr val="002060"/>
                </a:solidFill>
              </a:rPr>
              <a:t>:</a:t>
            </a:r>
          </a:p>
          <a:p>
            <a:pPr marL="45720" indent="0" algn="ctr" fontAlgn="base">
              <a:buNone/>
            </a:pPr>
            <a:r>
              <a:rPr lang="pl-PL" sz="2400" dirty="0">
                <a:solidFill>
                  <a:srgbClr val="002060"/>
                </a:solidFill>
              </a:rPr>
              <a:t>„</a:t>
            </a:r>
            <a:r>
              <a:rPr lang="pl-PL" sz="2400" i="1" dirty="0">
                <a:solidFill>
                  <a:srgbClr val="002060"/>
                </a:solidFill>
              </a:rPr>
              <a:t>Kto nie stosuje się do:</a:t>
            </a:r>
            <a:endParaRPr lang="pl-PL" sz="2400" dirty="0">
              <a:solidFill>
                <a:srgbClr val="002060"/>
              </a:solidFill>
            </a:endParaRPr>
          </a:p>
          <a:p>
            <a:pPr marL="45720" indent="0" algn="ctr" fontAlgn="base">
              <a:buNone/>
            </a:pPr>
            <a:r>
              <a:rPr lang="pl-PL" sz="2400" i="1" dirty="0">
                <a:solidFill>
                  <a:srgbClr val="002060"/>
                </a:solidFill>
              </a:rPr>
              <a:t>wydanego przez Policję, na podstawie art. 15aa ust. 1 ustawy z dnia 6 kwietnia 1990 r.</a:t>
            </a:r>
            <a:br>
              <a:rPr lang="pl-PL" sz="2400" i="1" dirty="0">
                <a:solidFill>
                  <a:srgbClr val="002060"/>
                </a:solidFill>
              </a:rPr>
            </a:br>
            <a:r>
              <a:rPr lang="pl-PL" sz="2400" i="1" dirty="0">
                <a:solidFill>
                  <a:srgbClr val="002060"/>
                </a:solidFill>
              </a:rPr>
              <a:t>o Policji (Dz. U. z 2020 r. poz. 360 i 956), lub Żandarmerię Wojskową, na podstawie art. 18a ust. 1 ustawy z dnia 24 sierpnia 2001 r. o Żandarmerii Wojskowej i wojskowych organach porządkowych (Dz. U. z 2020 r. poz. 431 i 956), nakazu natychmiastowego opuszczenia wspólnie zajmowanego mieszkania i jego bezpośredniego otoczenia lub zakazu zbliżania się do mieszkania i jego bezpośredniego otoczenia,</a:t>
            </a:r>
          </a:p>
          <a:p>
            <a:pPr marL="45720" indent="0" algn="ctr" fontAlgn="base">
              <a:buNone/>
            </a:pP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i="1" dirty="0">
                <a:solidFill>
                  <a:srgbClr val="002060"/>
                </a:solidFill>
              </a:rPr>
              <a:t>– </a:t>
            </a:r>
            <a:r>
              <a:rPr lang="pl-PL" sz="2400" b="1" i="1" dirty="0">
                <a:solidFill>
                  <a:srgbClr val="002060"/>
                </a:solidFill>
              </a:rPr>
              <a:t>podlega karze aresztu, ograniczenia wolności albo grzywny</a:t>
            </a:r>
            <a:r>
              <a:rPr lang="pl-PL" sz="2400" dirty="0">
                <a:solidFill>
                  <a:srgbClr val="002060"/>
                </a:solidFill>
              </a:rPr>
              <a:t>„.</a:t>
            </a:r>
          </a:p>
          <a:p>
            <a:pPr marL="45720" indent="0" algn="ctr">
              <a:lnSpc>
                <a:spcPct val="150000"/>
              </a:lnSpc>
              <a:buNone/>
            </a:pPr>
            <a:endParaRPr lang="pl-PL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9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rgbClr val="A85229"/>
                </a:solidFill>
              </a:rPr>
              <a:t>Stwierdzone  przestępstwa</a:t>
            </a:r>
            <a:br>
              <a:rPr lang="pl-PL" dirty="0">
                <a:solidFill>
                  <a:srgbClr val="A85229"/>
                </a:solidFill>
              </a:rPr>
            </a:br>
            <a:r>
              <a:rPr lang="pl-PL" dirty="0">
                <a:solidFill>
                  <a:srgbClr val="A85229"/>
                </a:solidFill>
              </a:rPr>
              <a:t>ogółem</a:t>
            </a:r>
            <a:endParaRPr lang="pl-PL" dirty="0"/>
          </a:p>
        </p:txBody>
      </p:sp>
      <p:graphicFrame>
        <p:nvGraphicFramePr>
          <p:cNvPr id="8" name="Symbol zastępczy zawartości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16127366"/>
              </p:ext>
            </p:extLst>
          </p:nvPr>
        </p:nvGraphicFramePr>
        <p:xfrm>
          <a:off x="998620" y="2025649"/>
          <a:ext cx="10323095" cy="3725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467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94E2D0-D6B1-4092-B19F-D021F9727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48235"/>
            <a:ext cx="9601200" cy="609600"/>
          </a:xfrm>
        </p:spPr>
        <p:txBody>
          <a:bodyPr/>
          <a:lstStyle/>
          <a:p>
            <a:pPr algn="ctr"/>
            <a:r>
              <a:rPr lang="pl-PL" altLang="pl-PL" dirty="0">
                <a:ea typeface="Microsoft YaHei" pitchFamily="34" charset="-122"/>
                <a:cs typeface="Arial" charset="0"/>
              </a:rPr>
              <a:t>PRZEMOC  W  RODZINIE  -  ZAKAZ / NAKAZ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6339B3-1873-477B-B68E-B52108B96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47" y="1434352"/>
            <a:ext cx="11403106" cy="4491318"/>
          </a:xfrm>
        </p:spPr>
        <p:txBody>
          <a:bodyPr>
            <a:normAutofit/>
          </a:bodyPr>
          <a:lstStyle/>
          <a:p>
            <a:pPr marL="45720" indent="0" algn="ctr" fontAlgn="base">
              <a:buNone/>
            </a:pPr>
            <a:endParaRPr lang="pl-PL" sz="2400" dirty="0">
              <a:solidFill>
                <a:srgbClr val="002060"/>
              </a:solidFill>
            </a:endParaRPr>
          </a:p>
          <a:p>
            <a:pPr marL="45720" indent="0" algn="ctr">
              <a:lnSpc>
                <a:spcPct val="150000"/>
              </a:lnSpc>
              <a:buNone/>
            </a:pPr>
            <a:r>
              <a:rPr lang="pl-PL" sz="2400" b="1" dirty="0">
                <a:solidFill>
                  <a:srgbClr val="002060"/>
                </a:solidFill>
              </a:rPr>
              <a:t>Na terenie powiatu międzychodzkiego w 2021 roku</a:t>
            </a:r>
            <a:br>
              <a:rPr lang="pl-PL" sz="2400" b="1" dirty="0">
                <a:solidFill>
                  <a:srgbClr val="002060"/>
                </a:solidFill>
              </a:rPr>
            </a:br>
            <a:r>
              <a:rPr lang="pl-PL" sz="2400" b="1" dirty="0">
                <a:solidFill>
                  <a:srgbClr val="002060"/>
                </a:solidFill>
              </a:rPr>
              <a:t>policjanci wydali</a:t>
            </a:r>
          </a:p>
          <a:p>
            <a:pPr marL="45720" indent="0" algn="ctr">
              <a:lnSpc>
                <a:spcPct val="150000"/>
              </a:lnSpc>
              <a:buNone/>
            </a:pPr>
            <a:r>
              <a:rPr lang="pl-PL" sz="2400" b="1" dirty="0">
                <a:solidFill>
                  <a:srgbClr val="002060"/>
                </a:solidFill>
              </a:rPr>
              <a:t>5 nakazów </a:t>
            </a:r>
            <a:r>
              <a:rPr lang="pl-PL" sz="2400" dirty="0">
                <a:solidFill>
                  <a:srgbClr val="002060"/>
                </a:solidFill>
              </a:rPr>
              <a:t> natychmiastowego opuszczenia wspólnie zajmowanego mieszkania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i jego bezpośredniego otoczenia, połączonych z </a:t>
            </a:r>
            <a:r>
              <a:rPr lang="pl-PL" sz="2400" b="1" dirty="0">
                <a:solidFill>
                  <a:srgbClr val="002060"/>
                </a:solidFill>
              </a:rPr>
              <a:t>zakazem</a:t>
            </a:r>
            <a:r>
              <a:rPr lang="pl-PL" sz="2400" dirty="0">
                <a:solidFill>
                  <a:srgbClr val="002060"/>
                </a:solidFill>
              </a:rPr>
              <a:t> zbliżania się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do mieszkania i jego bezpośredniego otoczenia.</a:t>
            </a:r>
          </a:p>
          <a:p>
            <a:pPr marL="45720" indent="0" algn="ctr">
              <a:lnSpc>
                <a:spcPct val="150000"/>
              </a:lnSpc>
              <a:buNone/>
            </a:pPr>
            <a:endParaRPr lang="pl-PL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4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ymbol zastępczy zawartości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29985200"/>
              </p:ext>
            </p:extLst>
          </p:nvPr>
        </p:nvGraphicFramePr>
        <p:xfrm>
          <a:off x="1985630" y="1744009"/>
          <a:ext cx="8063806" cy="3581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Symbol zastępczy zawartości 15">
            <a:extLst>
              <a:ext uri="{FF2B5EF4-FFF2-40B4-BE49-F238E27FC236}">
                <a16:creationId xmlns:a16="http://schemas.microsoft.com/office/drawing/2014/main" id="{E070762D-F5C2-432D-AEAC-0008A75D2E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90692" y="5545045"/>
            <a:ext cx="4727448" cy="64956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pl-PL" sz="2400" b="1" dirty="0"/>
              <a:t>Interwencje PILNE – 7,89%</a:t>
            </a: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2138029" y="368300"/>
            <a:ext cx="8232775" cy="1006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</a:tabLst>
            </a:pPr>
            <a:r>
              <a:rPr lang="pl-PL" altLang="pl-PL" sz="3200" b="1" dirty="0">
                <a:solidFill>
                  <a:schemeClr val="accent1"/>
                </a:solidFill>
                <a:ea typeface="Microsoft YaHei" pitchFamily="34" charset="-122"/>
                <a:cs typeface="Arial" charset="0"/>
              </a:rPr>
              <a:t>CZAS  OCZEKIWANIA  NA  INTERWENCJĘ</a:t>
            </a:r>
            <a:endParaRPr lang="pl-PL" altLang="pl-PL" dirty="0">
              <a:solidFill>
                <a:schemeClr val="accent1"/>
              </a:solidFill>
              <a:ea typeface="Microsoft YaHei" pitchFamily="34" charset="-122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0888" y="90237"/>
            <a:ext cx="9601200" cy="1143000"/>
          </a:xfrm>
        </p:spPr>
        <p:txBody>
          <a:bodyPr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buNone/>
            </a:pPr>
            <a:r>
              <a:rPr lang="pl-PL" dirty="0">
                <a:solidFill>
                  <a:srgbClr val="A85229"/>
                </a:solidFill>
                <a:latin typeface="Cambria"/>
              </a:rPr>
              <a:t>wykroczenia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58780" y="1084730"/>
            <a:ext cx="8602578" cy="5111534"/>
          </a:xfrm>
        </p:spPr>
        <p:txBody>
          <a:bodyPr>
            <a:noAutofit/>
          </a:bodyPr>
          <a:lstStyle/>
          <a:p>
            <a:pPr>
              <a:buClr>
                <a:srgbClr val="A85229"/>
              </a:buClr>
              <a:buNone/>
            </a:pPr>
            <a:r>
              <a:rPr lang="pl-PL" b="1" dirty="0">
                <a:solidFill>
                  <a:srgbClr val="514A40"/>
                </a:solidFill>
                <a:latin typeface="Cambria"/>
              </a:rPr>
              <a:t>					</a:t>
            </a:r>
            <a:r>
              <a:rPr lang="pl-PL" b="1" u="sng" dirty="0">
                <a:solidFill>
                  <a:srgbClr val="514A40"/>
                </a:solidFill>
                <a:latin typeface="Cambria"/>
              </a:rPr>
              <a:t>	2020		2021		</a:t>
            </a:r>
          </a:p>
          <a:p>
            <a:pPr marL="45720" indent="0">
              <a:buClr>
                <a:srgbClr val="A85229"/>
              </a:buClr>
              <a:buNone/>
            </a:pPr>
            <a:r>
              <a:rPr lang="pl-PL" b="1" dirty="0">
                <a:solidFill>
                  <a:srgbClr val="514A40"/>
                </a:solidFill>
                <a:latin typeface="Cambria"/>
              </a:rPr>
              <a:t>	Ogółem	 ujawniono	-	5050		6371</a:t>
            </a:r>
          </a:p>
          <a:p>
            <a:pPr>
              <a:buClr>
                <a:srgbClr val="A85229"/>
              </a:buClr>
              <a:buFont typeface="Arial"/>
              <a:buChar char="•"/>
            </a:pPr>
            <a:r>
              <a:rPr lang="pl-PL" b="1" dirty="0">
                <a:solidFill>
                  <a:srgbClr val="514A40"/>
                </a:solidFill>
                <a:latin typeface="Cambria"/>
              </a:rPr>
              <a:t>w</a:t>
            </a:r>
            <a:r>
              <a:rPr lang="pl-PL" b="1" i="0" dirty="0">
                <a:solidFill>
                  <a:srgbClr val="514A40"/>
                </a:solidFill>
                <a:latin typeface="Cambria"/>
              </a:rPr>
              <a:t> tym porządkowe		-	330		167</a:t>
            </a:r>
          </a:p>
          <a:p>
            <a:pPr>
              <a:buClr>
                <a:srgbClr val="A85229"/>
              </a:buClr>
              <a:buFont typeface="Arial"/>
              <a:buChar char="•"/>
            </a:pPr>
            <a:r>
              <a:rPr lang="pl-PL" b="1" dirty="0">
                <a:solidFill>
                  <a:srgbClr val="514A40"/>
                </a:solidFill>
                <a:latin typeface="Cambria"/>
              </a:rPr>
              <a:t>w tym przeciwko mieniu	-	40		80</a:t>
            </a:r>
          </a:p>
          <a:p>
            <a:pPr>
              <a:buClr>
                <a:srgbClr val="A85229"/>
              </a:buClr>
              <a:buFont typeface="Arial"/>
              <a:buChar char="•"/>
            </a:pPr>
            <a:r>
              <a:rPr lang="pl-PL" b="1" dirty="0">
                <a:solidFill>
                  <a:srgbClr val="514A40"/>
                </a:solidFill>
                <a:latin typeface="Cambria"/>
              </a:rPr>
              <a:t>w tym w ruchu drogowym	-	4145		5150</a:t>
            </a:r>
          </a:p>
          <a:p>
            <a:pPr>
              <a:buClr>
                <a:srgbClr val="A85229"/>
              </a:buClr>
              <a:buFont typeface="Arial"/>
              <a:buChar char="•"/>
            </a:pPr>
            <a:r>
              <a:rPr lang="pl-PL" b="1" dirty="0">
                <a:solidFill>
                  <a:srgbClr val="514A40"/>
                </a:solidFill>
                <a:latin typeface="Cambria"/>
              </a:rPr>
              <a:t>w</a:t>
            </a:r>
            <a:r>
              <a:rPr lang="pl-PL" b="1" i="0" dirty="0">
                <a:solidFill>
                  <a:srgbClr val="514A40"/>
                </a:solidFill>
                <a:latin typeface="Cambria"/>
              </a:rPr>
              <a:t> tym COVID 19		-	223		704</a:t>
            </a:r>
          </a:p>
          <a:p>
            <a:pPr marL="45720" indent="0">
              <a:buClr>
                <a:srgbClr val="A85229"/>
              </a:buClr>
              <a:buNone/>
            </a:pPr>
            <a:r>
              <a:rPr lang="pl-PL" b="1" i="0" dirty="0">
                <a:solidFill>
                  <a:srgbClr val="514A40"/>
                </a:solidFill>
                <a:latin typeface="Cambria"/>
              </a:rPr>
              <a:t>	Represja:</a:t>
            </a:r>
          </a:p>
          <a:p>
            <a:pPr>
              <a:buClr>
                <a:srgbClr val="A85229"/>
              </a:buClr>
              <a:buFont typeface="Arial"/>
              <a:buChar char="•"/>
            </a:pPr>
            <a:r>
              <a:rPr lang="pl-PL" b="1" dirty="0">
                <a:solidFill>
                  <a:srgbClr val="514A40"/>
                </a:solidFill>
                <a:latin typeface="Cambria"/>
              </a:rPr>
              <a:t>nałożone mandaty karne	-	3531		4312</a:t>
            </a:r>
          </a:p>
          <a:p>
            <a:pPr>
              <a:buClr>
                <a:srgbClr val="A85229"/>
              </a:buClr>
              <a:buFont typeface="Arial"/>
              <a:buChar char="•"/>
            </a:pPr>
            <a:r>
              <a:rPr lang="pl-PL" b="1" dirty="0">
                <a:solidFill>
                  <a:srgbClr val="514A40"/>
                </a:solidFill>
                <a:latin typeface="Cambria"/>
              </a:rPr>
              <a:t>pouczenia		</a:t>
            </a:r>
            <a:r>
              <a:rPr lang="pl-PL" b="1" i="0" dirty="0">
                <a:solidFill>
                  <a:srgbClr val="514A40"/>
                </a:solidFill>
                <a:latin typeface="Cambria"/>
              </a:rPr>
              <a:t>	-	</a:t>
            </a:r>
            <a:r>
              <a:rPr lang="pl-PL" b="1" dirty="0">
                <a:solidFill>
                  <a:srgbClr val="514A40"/>
                </a:solidFill>
                <a:latin typeface="Cambria"/>
              </a:rPr>
              <a:t>1335</a:t>
            </a:r>
            <a:r>
              <a:rPr lang="pl-PL" b="1" i="0" dirty="0">
                <a:solidFill>
                  <a:srgbClr val="514A40"/>
                </a:solidFill>
                <a:latin typeface="Cambria"/>
              </a:rPr>
              <a:t>		</a:t>
            </a:r>
            <a:r>
              <a:rPr lang="pl-PL" b="1" dirty="0">
                <a:solidFill>
                  <a:srgbClr val="514A40"/>
                </a:solidFill>
                <a:latin typeface="Cambria"/>
              </a:rPr>
              <a:t>1907</a:t>
            </a:r>
            <a:endParaRPr lang="pl-PL" b="1" i="0" dirty="0">
              <a:solidFill>
                <a:srgbClr val="514A40"/>
              </a:solidFill>
              <a:latin typeface="Cambria"/>
            </a:endParaRPr>
          </a:p>
          <a:p>
            <a:pPr>
              <a:buClr>
                <a:srgbClr val="A85229"/>
              </a:buClr>
              <a:buFont typeface="Arial"/>
              <a:buChar char="•"/>
            </a:pPr>
            <a:r>
              <a:rPr lang="pl-PL" b="1" dirty="0">
                <a:solidFill>
                  <a:srgbClr val="514A40"/>
                </a:solidFill>
                <a:latin typeface="Cambria"/>
              </a:rPr>
              <a:t>wnioski o ukaranie do Sądu	-	184		152</a:t>
            </a:r>
          </a:p>
        </p:txBody>
      </p:sp>
      <p:pic>
        <p:nvPicPr>
          <p:cNvPr id="2053" name="Picture 5" descr="C:\Users\User\Desktop\policja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8982" y="2616518"/>
            <a:ext cx="3516501" cy="34683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46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116" y="288758"/>
            <a:ext cx="9601200" cy="669758"/>
          </a:xfrm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buNone/>
            </a:pPr>
            <a:r>
              <a:rPr lang="pl-PL" dirty="0">
                <a:solidFill>
                  <a:srgbClr val="A85229"/>
                </a:solidFill>
                <a:latin typeface="Cambria"/>
              </a:rPr>
              <a:t>PRZESTĘPCZOŚĆ  A  INNE  PATOLOGIE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95082" y="1353671"/>
            <a:ext cx="10201835" cy="4923982"/>
          </a:xfrm>
        </p:spPr>
        <p:txBody>
          <a:bodyPr anchor="ctr">
            <a:noAutofit/>
          </a:bodyPr>
          <a:lstStyle/>
          <a:p>
            <a:pPr marL="274320" indent="-228600" algn="l" defTabSz="914400">
              <a:lnSpc>
                <a:spcPct val="150000"/>
              </a:lnSpc>
              <a:spcBef>
                <a:spcPts val="1800"/>
              </a:spcBef>
              <a:buClr>
                <a:srgbClr val="A85229"/>
              </a:buClr>
              <a:buFont typeface="Arial"/>
              <a:buChar char="•"/>
            </a:pPr>
            <a:r>
              <a:rPr lang="pl-PL" sz="2400" b="1" dirty="0">
                <a:solidFill>
                  <a:srgbClr val="514A40"/>
                </a:solidFill>
                <a:latin typeface="Cambria"/>
              </a:rPr>
              <a:t>z 371 (340 w 2020) sprawców przestępstw,</a:t>
            </a:r>
            <a:br>
              <a:rPr lang="pl-PL" sz="2400" b="1" dirty="0">
                <a:solidFill>
                  <a:srgbClr val="514A40"/>
                </a:solidFill>
                <a:latin typeface="Cambria"/>
              </a:rPr>
            </a:br>
            <a:r>
              <a:rPr lang="pl-PL" sz="2400" b="1" dirty="0">
                <a:solidFill>
                  <a:srgbClr val="514A40"/>
                </a:solidFill>
                <a:latin typeface="Cambria"/>
              </a:rPr>
              <a:t>101 (94 – 2020) działało w stanie nietrzeźwości,</a:t>
            </a:r>
          </a:p>
          <a:p>
            <a:pPr marL="274320" indent="-228600" algn="l" defTabSz="914400">
              <a:lnSpc>
                <a:spcPct val="150000"/>
              </a:lnSpc>
              <a:spcBef>
                <a:spcPts val="1800"/>
              </a:spcBef>
              <a:buClr>
                <a:srgbClr val="A85229"/>
              </a:buClr>
              <a:buFont typeface="Arial"/>
              <a:buChar char="•"/>
            </a:pPr>
            <a:r>
              <a:rPr lang="pl-PL" sz="2400" b="1" dirty="0">
                <a:solidFill>
                  <a:srgbClr val="514A40"/>
                </a:solidFill>
                <a:latin typeface="Cambria"/>
              </a:rPr>
              <a:t>9 (3 w 2020) nieletnich pod wpływem alkoholu (dot. tylko przypadków badań za zgodą rodziców lub opiekunów),</a:t>
            </a:r>
            <a:endParaRPr lang="pl-PL" sz="2400" b="1" i="0" dirty="0">
              <a:solidFill>
                <a:srgbClr val="514A40"/>
              </a:solidFill>
              <a:latin typeface="Cambria"/>
            </a:endParaRPr>
          </a:p>
          <a:p>
            <a:pPr marL="274320" indent="-228600" algn="l" defTabSz="914400">
              <a:lnSpc>
                <a:spcPct val="150000"/>
              </a:lnSpc>
              <a:spcBef>
                <a:spcPts val="1800"/>
              </a:spcBef>
              <a:buClr>
                <a:srgbClr val="A85229"/>
              </a:buClr>
              <a:buFont typeface="Arial"/>
              <a:buChar char="•"/>
            </a:pPr>
            <a:r>
              <a:rPr lang="pl-PL" sz="2400" b="1" dirty="0">
                <a:solidFill>
                  <a:srgbClr val="514A40"/>
                </a:solidFill>
                <a:latin typeface="Cambria"/>
              </a:rPr>
              <a:t>z 173 (412 – 2020) interwencji domowych,</a:t>
            </a:r>
            <a:br>
              <a:rPr lang="pl-PL" sz="2400" b="1" dirty="0">
                <a:solidFill>
                  <a:srgbClr val="514A40"/>
                </a:solidFill>
                <a:latin typeface="Cambria"/>
              </a:rPr>
            </a:br>
            <a:r>
              <a:rPr lang="pl-PL" sz="2400" b="1" dirty="0">
                <a:solidFill>
                  <a:srgbClr val="514A40"/>
                </a:solidFill>
                <a:latin typeface="Cambria"/>
              </a:rPr>
              <a:t>w 51 (45 w 2020) sprawca znajdował się w stanie nietrzeźwości,                 15 (17 w 2020) sprawców izolowano w PDOZ</a:t>
            </a:r>
          </a:p>
        </p:txBody>
      </p:sp>
    </p:spTree>
    <p:extLst>
      <p:ext uri="{BB962C8B-B14F-4D97-AF65-F5344CB8AC3E}">
        <p14:creationId xmlns:p14="http://schemas.microsoft.com/office/powerpoint/2010/main" val="118143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81E56B39-380B-411D-9A47-49F325135B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317" y="0"/>
            <a:ext cx="8342282" cy="6256712"/>
          </a:xfrm>
        </p:spPr>
      </p:pic>
    </p:spTree>
    <p:extLst>
      <p:ext uri="{BB962C8B-B14F-4D97-AF65-F5344CB8AC3E}">
        <p14:creationId xmlns:p14="http://schemas.microsoft.com/office/powerpoint/2010/main" val="93557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116" y="288758"/>
            <a:ext cx="9601200" cy="669758"/>
          </a:xfrm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buNone/>
            </a:pPr>
            <a:r>
              <a:rPr lang="pl-PL" dirty="0">
                <a:solidFill>
                  <a:srgbClr val="A85229"/>
                </a:solidFill>
                <a:latin typeface="Cambria"/>
              </a:rPr>
              <a:t>PRZESTĘPCZOŚĆ  A  INNE  PATOLOGIE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1010651"/>
            <a:ext cx="6184232" cy="5342021"/>
          </a:xfrm>
        </p:spPr>
        <p:txBody>
          <a:bodyPr anchor="ctr">
            <a:noAutofit/>
          </a:bodyPr>
          <a:lstStyle/>
          <a:p>
            <a:pPr>
              <a:buClr>
                <a:srgbClr val="A85229"/>
              </a:buClr>
              <a:buFont typeface="Arial"/>
              <a:buChar char="•"/>
            </a:pPr>
            <a:r>
              <a:rPr lang="pl-PL" sz="2300" dirty="0">
                <a:solidFill>
                  <a:srgbClr val="514A40"/>
                </a:solidFill>
                <a:latin typeface="Cambria"/>
              </a:rPr>
              <a:t>w</a:t>
            </a:r>
            <a:r>
              <a:rPr lang="pl-PL" sz="2300" b="0" i="0" dirty="0">
                <a:solidFill>
                  <a:srgbClr val="514A40"/>
                </a:solidFill>
                <a:latin typeface="Cambria"/>
              </a:rPr>
              <a:t> PDOZ osadzono łącznie </a:t>
            </a:r>
            <a:r>
              <a:rPr lang="pl-PL" sz="2300" dirty="0">
                <a:solidFill>
                  <a:srgbClr val="514A40"/>
                </a:solidFill>
                <a:latin typeface="Cambria"/>
              </a:rPr>
              <a:t>226</a:t>
            </a:r>
            <a:r>
              <a:rPr lang="pl-PL" sz="2300" b="0" i="0" dirty="0">
                <a:solidFill>
                  <a:srgbClr val="514A40"/>
                </a:solidFill>
                <a:latin typeface="Cambria"/>
              </a:rPr>
              <a:t> </a:t>
            </a:r>
            <a:r>
              <a:rPr lang="pl-PL" sz="2300" dirty="0">
                <a:solidFill>
                  <a:srgbClr val="514A40"/>
                </a:solidFill>
              </a:rPr>
              <a:t>osób</a:t>
            </a:r>
            <a:br>
              <a:rPr lang="pl-PL" sz="2300" dirty="0">
                <a:solidFill>
                  <a:srgbClr val="514A40"/>
                </a:solidFill>
              </a:rPr>
            </a:br>
            <a:r>
              <a:rPr lang="pl-PL" sz="2300" dirty="0">
                <a:solidFill>
                  <a:srgbClr val="514A40"/>
                </a:solidFill>
              </a:rPr>
              <a:t>(140 – 2020),</a:t>
            </a:r>
            <a:endParaRPr lang="pl-PL" sz="2300" b="0" i="0" dirty="0">
              <a:solidFill>
                <a:srgbClr val="FF0000"/>
              </a:solidFill>
              <a:latin typeface="Cambria"/>
            </a:endParaRPr>
          </a:p>
          <a:p>
            <a:pPr>
              <a:buClr>
                <a:srgbClr val="A85229"/>
              </a:buClr>
              <a:buFont typeface="Arial"/>
              <a:buChar char="•"/>
            </a:pPr>
            <a:r>
              <a:rPr lang="pl-PL" sz="2300" dirty="0">
                <a:solidFill>
                  <a:srgbClr val="514A40"/>
                </a:solidFill>
                <a:latin typeface="Cambria"/>
              </a:rPr>
              <a:t>wdrożono 81 procedur o przemoc</a:t>
            </a:r>
            <a:br>
              <a:rPr lang="pl-PL" sz="2300" dirty="0">
                <a:solidFill>
                  <a:srgbClr val="514A40"/>
                </a:solidFill>
                <a:latin typeface="Cambria"/>
              </a:rPr>
            </a:br>
            <a:r>
              <a:rPr lang="pl-PL" sz="2300" dirty="0">
                <a:solidFill>
                  <a:srgbClr val="514A40"/>
                </a:solidFill>
                <a:latin typeface="Cambria"/>
              </a:rPr>
              <a:t>w </a:t>
            </a:r>
            <a:r>
              <a:rPr lang="pl-PL" sz="2300" dirty="0">
                <a:solidFill>
                  <a:srgbClr val="514A40"/>
                </a:solidFill>
              </a:rPr>
              <a:t>rodzinie (75 – 2020), </a:t>
            </a:r>
            <a:r>
              <a:rPr lang="pl-PL" sz="2300" dirty="0">
                <a:solidFill>
                  <a:srgbClr val="514A40"/>
                </a:solidFill>
                <a:latin typeface="Cambria"/>
              </a:rPr>
              <a:t>ofiary to:</a:t>
            </a:r>
            <a:br>
              <a:rPr lang="pl-PL" sz="2300" dirty="0">
                <a:solidFill>
                  <a:srgbClr val="514A40"/>
                </a:solidFill>
                <a:latin typeface="Cambria"/>
              </a:rPr>
            </a:br>
            <a:r>
              <a:rPr lang="pl-PL" sz="2300" dirty="0">
                <a:solidFill>
                  <a:srgbClr val="514A40"/>
                </a:solidFill>
                <a:latin typeface="Cambria"/>
              </a:rPr>
              <a:t>60 </a:t>
            </a:r>
            <a:r>
              <a:rPr lang="pl-PL" sz="2300" dirty="0">
                <a:solidFill>
                  <a:srgbClr val="514A40"/>
                </a:solidFill>
              </a:rPr>
              <a:t>kobiet</a:t>
            </a:r>
            <a:r>
              <a:rPr lang="pl-PL" sz="2300" dirty="0">
                <a:solidFill>
                  <a:srgbClr val="514A40"/>
                </a:solidFill>
                <a:latin typeface="Cambria"/>
              </a:rPr>
              <a:t> (58 – 2020</a:t>
            </a:r>
            <a:r>
              <a:rPr lang="pl-PL" sz="2300" dirty="0">
                <a:solidFill>
                  <a:srgbClr val="514A40"/>
                </a:solidFill>
              </a:rPr>
              <a:t>), 25 dzieci</a:t>
            </a:r>
            <a:br>
              <a:rPr lang="pl-PL" sz="2300" dirty="0">
                <a:solidFill>
                  <a:srgbClr val="514A40"/>
                </a:solidFill>
              </a:rPr>
            </a:br>
            <a:r>
              <a:rPr lang="pl-PL" sz="2300" dirty="0">
                <a:solidFill>
                  <a:srgbClr val="514A40"/>
                </a:solidFill>
                <a:latin typeface="Cambria"/>
              </a:rPr>
              <a:t>(59 – 2020) oraz 10 </a:t>
            </a:r>
            <a:r>
              <a:rPr lang="pl-PL" sz="2300" dirty="0">
                <a:solidFill>
                  <a:srgbClr val="514A40"/>
                </a:solidFill>
              </a:rPr>
              <a:t>mężczyzn (10 – 2020) </a:t>
            </a:r>
            <a:endParaRPr lang="pl-PL" sz="2300" dirty="0">
              <a:solidFill>
                <a:srgbClr val="514A40"/>
              </a:solidFill>
              <a:latin typeface="Cambria"/>
            </a:endParaRPr>
          </a:p>
          <a:p>
            <a:pPr>
              <a:buClr>
                <a:srgbClr val="A85229"/>
              </a:buClr>
              <a:buFont typeface="Arial"/>
              <a:buChar char="•"/>
            </a:pPr>
            <a:r>
              <a:rPr lang="pl-PL" sz="2300" dirty="0">
                <a:solidFill>
                  <a:srgbClr val="514A40"/>
                </a:solidFill>
                <a:latin typeface="Cambria"/>
              </a:rPr>
              <a:t>wszczęto 30 postępowań</a:t>
            </a:r>
            <a:br>
              <a:rPr lang="pl-PL" sz="2300" dirty="0">
                <a:solidFill>
                  <a:srgbClr val="514A40"/>
                </a:solidFill>
                <a:latin typeface="Cambria"/>
              </a:rPr>
            </a:br>
            <a:r>
              <a:rPr lang="pl-PL" sz="2300" dirty="0">
                <a:solidFill>
                  <a:srgbClr val="514A40"/>
                </a:solidFill>
                <a:latin typeface="Cambria"/>
              </a:rPr>
              <a:t>przygotowawczych o znęcanie się nad najbliższymi</a:t>
            </a:r>
            <a:r>
              <a:rPr lang="pl-PL" sz="2300" dirty="0">
                <a:solidFill>
                  <a:srgbClr val="514A40"/>
                </a:solidFill>
              </a:rPr>
              <a:t>… (28 – 2020) </a:t>
            </a:r>
            <a:endParaRPr lang="pl-PL" sz="2300" dirty="0">
              <a:solidFill>
                <a:srgbClr val="514A40"/>
              </a:solidFill>
              <a:latin typeface="Cambria"/>
            </a:endParaRPr>
          </a:p>
          <a:p>
            <a:pPr>
              <a:buClr>
                <a:srgbClr val="A85229"/>
              </a:buClr>
              <a:buFont typeface="Arial"/>
              <a:buChar char="•"/>
            </a:pPr>
            <a:r>
              <a:rPr lang="pl-PL" sz="2300" dirty="0">
                <a:solidFill>
                  <a:srgbClr val="514A40"/>
                </a:solidFill>
                <a:latin typeface="Cambria"/>
              </a:rPr>
              <a:t>stwierdzono 49 przestępstw </a:t>
            </a:r>
            <a:r>
              <a:rPr lang="pl-PL" sz="2300" dirty="0">
                <a:solidFill>
                  <a:srgbClr val="514A40"/>
                </a:solidFill>
              </a:rPr>
              <a:t>narkotykowych (34 – 2020), </a:t>
            </a:r>
            <a:r>
              <a:rPr lang="pl-PL" sz="2300" dirty="0"/>
              <a:t>przejęto łącznie 1076,5 gram różnych narkotyków (1381,5 gram – 2020) </a:t>
            </a:r>
            <a:endParaRPr lang="pl-PL" sz="2300" dirty="0">
              <a:solidFill>
                <a:srgbClr val="514A40"/>
              </a:solidFill>
              <a:latin typeface="Cambria"/>
            </a:endParaRPr>
          </a:p>
        </p:txBody>
      </p:sp>
      <p:pic>
        <p:nvPicPr>
          <p:cNvPr id="9217" name="Picture 1" descr="E:\1410230551_vf7vtm_6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9916" y="1077576"/>
            <a:ext cx="6192084" cy="49743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143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049126" y="818147"/>
            <a:ext cx="3826042" cy="16002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pl-PL" dirty="0"/>
              <a:t>BEZPIECZEŃSTWO  NA  DROGACH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844589" y="2791324"/>
            <a:ext cx="4102769" cy="2935707"/>
          </a:xfrm>
        </p:spPr>
        <p:txBody>
          <a:bodyPr>
            <a:normAutofit/>
          </a:bodyPr>
          <a:lstStyle/>
          <a:p>
            <a:pPr algn="ctr"/>
            <a:endParaRPr lang="pl-PL" b="1" dirty="0"/>
          </a:p>
          <a:p>
            <a:pPr algn="ctr">
              <a:lnSpc>
                <a:spcPct val="150000"/>
              </a:lnSpc>
            </a:pPr>
            <a:r>
              <a:rPr lang="pl-PL" sz="2400" b="1" dirty="0"/>
              <a:t>18  -  WYPADKÓW</a:t>
            </a:r>
          </a:p>
          <a:p>
            <a:pPr algn="ctr">
              <a:lnSpc>
                <a:spcPct val="150000"/>
              </a:lnSpc>
            </a:pPr>
            <a:r>
              <a:rPr lang="pl-PL" sz="2400" b="1" dirty="0"/>
              <a:t>3  -  OFIAR ŚMIERTELNYCH</a:t>
            </a:r>
          </a:p>
          <a:p>
            <a:pPr algn="ctr">
              <a:lnSpc>
                <a:spcPct val="150000"/>
              </a:lnSpc>
            </a:pPr>
            <a:r>
              <a:rPr lang="pl-PL" sz="2400" b="1" dirty="0"/>
              <a:t>286  -  KOLIZJI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90573A1-7C3E-41F2-B730-8B4638553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0" y="490634"/>
            <a:ext cx="7690785" cy="605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4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114383" y="332707"/>
            <a:ext cx="7391400" cy="1006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</a:tabLst>
            </a:pPr>
            <a:r>
              <a:rPr lang="pl-PL" altLang="pl-PL" sz="3200" b="1" dirty="0">
                <a:solidFill>
                  <a:schemeClr val="accent1"/>
                </a:solidFill>
                <a:ea typeface="Microsoft YaHei" pitchFamily="34" charset="-122"/>
                <a:cs typeface="Arial" charset="0"/>
              </a:rPr>
              <a:t>BEZPIECZEŃSTWO  NA  DROGACH</a:t>
            </a:r>
            <a:endParaRPr lang="pl-PL" altLang="pl-PL" sz="2400" b="1" dirty="0">
              <a:solidFill>
                <a:srgbClr val="0033CC"/>
              </a:solidFill>
              <a:ea typeface="Microsoft YaHei" pitchFamily="34" charset="-122"/>
              <a:cs typeface="Arial" charset="0"/>
            </a:endParaRPr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5491957"/>
              </p:ext>
            </p:extLst>
          </p:nvPr>
        </p:nvGraphicFramePr>
        <p:xfrm>
          <a:off x="1260307" y="1393323"/>
          <a:ext cx="10260013" cy="4766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pole tekstowe 1">
            <a:extLst>
              <a:ext uri="{FF2B5EF4-FFF2-40B4-BE49-F238E27FC236}">
                <a16:creationId xmlns:a16="http://schemas.microsoft.com/office/drawing/2014/main" id="{DF9B8831-8BAD-4D70-BDD8-C0C2D8AC19AB}"/>
              </a:ext>
            </a:extLst>
          </p:cNvPr>
          <p:cNvSpPr txBox="1"/>
          <p:nvPr/>
        </p:nvSpPr>
        <p:spPr>
          <a:xfrm>
            <a:off x="11284182" y="4957482"/>
            <a:ext cx="576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87</a:t>
            </a:r>
          </a:p>
        </p:txBody>
      </p: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F535FEF-742F-4CFA-A2A3-1DD6775B7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AF70984-72F5-4197-8E6D-B5388D2C7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514" y="0"/>
            <a:ext cx="9264971" cy="687152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rgbClr val="A85229"/>
                </a:solidFill>
              </a:rPr>
              <a:t>wykrywalność  przestępstw</a:t>
            </a:r>
            <a:br>
              <a:rPr lang="pl-PL" dirty="0">
                <a:solidFill>
                  <a:srgbClr val="A85229"/>
                </a:solidFill>
              </a:rPr>
            </a:br>
            <a:r>
              <a:rPr lang="pl-PL" dirty="0">
                <a:solidFill>
                  <a:srgbClr val="A85229"/>
                </a:solidFill>
              </a:rPr>
              <a:t>ogółem</a:t>
            </a:r>
            <a:endParaRPr lang="pl-PL" dirty="0"/>
          </a:p>
        </p:txBody>
      </p:sp>
      <p:graphicFrame>
        <p:nvGraphicFramePr>
          <p:cNvPr id="8" name="Symbol zastępczy zawartości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93857836"/>
              </p:ext>
            </p:extLst>
          </p:nvPr>
        </p:nvGraphicFramePr>
        <p:xfrm>
          <a:off x="998620" y="2025649"/>
          <a:ext cx="10323095" cy="3725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467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981FAA1-02CE-4079-9945-4C7020AD77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308" y="0"/>
            <a:ext cx="5275383" cy="685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94ED05A-F95C-432B-865F-E3563010F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88" y="0"/>
            <a:ext cx="9259548" cy="6854638"/>
          </a:xfrm>
        </p:spPr>
      </p:pic>
    </p:spTree>
    <p:extLst>
      <p:ext uri="{BB962C8B-B14F-4D97-AF65-F5344CB8AC3E}">
        <p14:creationId xmlns:p14="http://schemas.microsoft.com/office/powerpoint/2010/main" val="200952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877E594-4C52-4309-9A14-115DBD7774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443"/>
          </a:xfrm>
        </p:spPr>
      </p:pic>
    </p:spTree>
    <p:extLst>
      <p:ext uri="{BB962C8B-B14F-4D97-AF65-F5344CB8AC3E}">
        <p14:creationId xmlns:p14="http://schemas.microsoft.com/office/powerpoint/2010/main" val="106149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95032DC-0F8D-472A-8DC9-B007A4E09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1" y="-1171"/>
            <a:ext cx="12308542" cy="6874934"/>
          </a:xfrm>
        </p:spPr>
      </p:pic>
    </p:spTree>
    <p:extLst>
      <p:ext uri="{BB962C8B-B14F-4D97-AF65-F5344CB8AC3E}">
        <p14:creationId xmlns:p14="http://schemas.microsoft.com/office/powerpoint/2010/main" val="61234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540461" y="470067"/>
            <a:ext cx="9147175" cy="1006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</a:tabLst>
            </a:pPr>
            <a:r>
              <a:rPr lang="pl-PL" altLang="pl-PL" sz="3200" b="1" dirty="0">
                <a:solidFill>
                  <a:schemeClr val="accent1"/>
                </a:solidFill>
                <a:ea typeface="Microsoft YaHei" pitchFamily="34" charset="-122"/>
                <a:cs typeface="Arial" charset="0"/>
              </a:rPr>
              <a:t>SŁUŻBA  RUCHU  DROGOWEGO</a:t>
            </a:r>
            <a:endParaRPr lang="pl-PL" altLang="pl-PL" sz="2800" b="1" dirty="0">
              <a:solidFill>
                <a:schemeClr val="accent1"/>
              </a:solidFill>
              <a:ea typeface="Microsoft YaHei" pitchFamily="34" charset="-122"/>
              <a:cs typeface="Arial" charset="0"/>
            </a:endParaRPr>
          </a:p>
        </p:txBody>
      </p:sp>
      <p:graphicFrame>
        <p:nvGraphicFramePr>
          <p:cNvPr id="6" name="Wykres 10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7680594"/>
              </p:ext>
            </p:extLst>
          </p:nvPr>
        </p:nvGraphicFramePr>
        <p:xfrm>
          <a:off x="491916" y="1728016"/>
          <a:ext cx="11244263" cy="4493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983AEDE8-48C2-4FBD-A5E6-F41A88DAD6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906023"/>
              </p:ext>
            </p:extLst>
          </p:nvPr>
        </p:nvGraphicFramePr>
        <p:xfrm>
          <a:off x="0" y="-8965"/>
          <a:ext cx="12192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pole tekstowe 1">
            <a:extLst>
              <a:ext uri="{FF2B5EF4-FFF2-40B4-BE49-F238E27FC236}">
                <a16:creationId xmlns:a16="http://schemas.microsoft.com/office/drawing/2014/main" id="{0F71C756-48AC-42B1-809D-AABB0F7F6349}"/>
              </a:ext>
            </a:extLst>
          </p:cNvPr>
          <p:cNvSpPr txBox="1"/>
          <p:nvPr/>
        </p:nvSpPr>
        <p:spPr>
          <a:xfrm>
            <a:off x="10399059" y="4267201"/>
            <a:ext cx="1676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C00000"/>
                </a:solidFill>
              </a:rPr>
              <a:t>70,8% zgłoszeń dot. zagrożeń w ruchu drogowym</a:t>
            </a:r>
          </a:p>
        </p:txBody>
      </p:sp>
    </p:spTree>
    <p:extLst>
      <p:ext uri="{BB962C8B-B14F-4D97-AF65-F5344CB8AC3E}">
        <p14:creationId xmlns:p14="http://schemas.microsoft.com/office/powerpoint/2010/main" val="171321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71336" y="2534653"/>
            <a:ext cx="96012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l-PL" dirty="0"/>
              <a:t>Przykłady   przedsięwzięć   profilaktycznych</a:t>
            </a:r>
          </a:p>
        </p:txBody>
      </p:sp>
      <p:sp>
        <p:nvSpPr>
          <p:cNvPr id="5" name="Podtytuł 2"/>
          <p:cNvSpPr txBox="1">
            <a:spLocks/>
          </p:cNvSpPr>
          <p:nvPr/>
        </p:nvSpPr>
        <p:spPr>
          <a:xfrm>
            <a:off x="477252" y="5661226"/>
            <a:ext cx="11073063" cy="365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pl-PL" sz="2000" b="1" dirty="0">
                <a:solidFill>
                  <a:srgbClr val="A85229"/>
                </a:solidFill>
              </a:rPr>
              <a:t>KOMENDANT  POWIATOWY  POLICJI  W  MIĘDZYCHODZIE  -  INSP. SŁAWOMIR KACZMAREK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251038" y="385662"/>
            <a:ext cx="1167063" cy="5570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vert270" anchor="ctr"/>
          <a:lstStyle/>
          <a:p>
            <a:pPr algn="ctr">
              <a:lnSpc>
                <a:spcPct val="90000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</a:tabLst>
            </a:pPr>
            <a:r>
              <a:rPr lang="pl-PL" altLang="pl-PL" sz="3200" b="1" dirty="0">
                <a:solidFill>
                  <a:srgbClr val="0033CC"/>
                </a:solidFill>
                <a:ea typeface="Microsoft YaHei" pitchFamily="34" charset="-122"/>
                <a:cs typeface="Arial" charset="0"/>
              </a:rPr>
              <a:t>Bezpieczeństwo  najmłodszych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89A0E5F-CA29-4179-9E2D-2962DB58C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877" y="0"/>
            <a:ext cx="9142246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275101" y="433788"/>
            <a:ext cx="1167063" cy="5570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vert270" anchor="ctr"/>
          <a:lstStyle/>
          <a:p>
            <a:pPr algn="ctr">
              <a:lnSpc>
                <a:spcPct val="90000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</a:tabLst>
            </a:pPr>
            <a:r>
              <a:rPr lang="pl-PL" altLang="pl-PL" sz="3200" b="1" dirty="0">
                <a:solidFill>
                  <a:srgbClr val="0033CC"/>
                </a:solidFill>
                <a:ea typeface="Microsoft YaHei" pitchFamily="34" charset="-122"/>
                <a:cs typeface="Arial" charset="0"/>
              </a:rPr>
              <a:t>Bezpieczeństwo  najmłodszych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DF4FE3B-7A04-47FB-B24F-485320EFD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541" y="338365"/>
            <a:ext cx="10551459" cy="576146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275101" y="433788"/>
            <a:ext cx="1167063" cy="5570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vert270" anchor="ctr"/>
          <a:lstStyle/>
          <a:p>
            <a:pPr algn="ctr">
              <a:lnSpc>
                <a:spcPct val="90000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</a:tabLst>
            </a:pPr>
            <a:r>
              <a:rPr lang="pl-PL" altLang="pl-PL" sz="3200" b="1" dirty="0">
                <a:solidFill>
                  <a:srgbClr val="0033CC"/>
                </a:solidFill>
                <a:ea typeface="Microsoft YaHei" pitchFamily="34" charset="-122"/>
                <a:cs typeface="Arial" charset="0"/>
              </a:rPr>
              <a:t>Bezpieczeństwo  najmłodszych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8356EB7-5E5A-4AFA-A337-A55C8C02D4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rgbClr val="A85229"/>
                </a:solidFill>
              </a:rPr>
              <a:t>Stwierdzone  przestępstwa </a:t>
            </a:r>
            <a:br>
              <a:rPr lang="pl-PL" dirty="0">
                <a:solidFill>
                  <a:srgbClr val="A85229"/>
                </a:solidFill>
              </a:rPr>
            </a:br>
            <a:r>
              <a:rPr lang="pl-PL" dirty="0">
                <a:solidFill>
                  <a:srgbClr val="A85229"/>
                </a:solidFill>
              </a:rPr>
              <a:t>kryminalne</a:t>
            </a:r>
            <a:endParaRPr lang="pl-PL" dirty="0"/>
          </a:p>
        </p:txBody>
      </p:sp>
      <p:graphicFrame>
        <p:nvGraphicFramePr>
          <p:cNvPr id="8" name="Symbol zastępczy zawartości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29304136"/>
              </p:ext>
            </p:extLst>
          </p:nvPr>
        </p:nvGraphicFramePr>
        <p:xfrm>
          <a:off x="998620" y="2025649"/>
          <a:ext cx="10323095" cy="3725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467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275101" y="433788"/>
            <a:ext cx="1167063" cy="5570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vert270" anchor="ctr"/>
          <a:lstStyle/>
          <a:p>
            <a:pPr algn="ctr">
              <a:lnSpc>
                <a:spcPct val="90000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</a:tabLst>
            </a:pPr>
            <a:r>
              <a:rPr lang="pl-PL" altLang="pl-PL" sz="3200" b="1" dirty="0">
                <a:solidFill>
                  <a:srgbClr val="0033CC"/>
                </a:solidFill>
                <a:ea typeface="Microsoft YaHei" pitchFamily="34" charset="-122"/>
                <a:cs typeface="Arial" charset="0"/>
              </a:rPr>
              <a:t>Bezpieczeństwo  najmłodszych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076FE66-25BC-4CBB-AA4F-F76FC32C8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87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21380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275101" y="433788"/>
            <a:ext cx="1167063" cy="5570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vert270" anchor="ctr"/>
          <a:lstStyle/>
          <a:p>
            <a:pPr algn="ctr">
              <a:lnSpc>
                <a:spcPct val="90000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</a:tabLst>
            </a:pPr>
            <a:r>
              <a:rPr lang="pl-PL" altLang="pl-PL" sz="3200" b="1" dirty="0">
                <a:solidFill>
                  <a:srgbClr val="0033CC"/>
                </a:solidFill>
                <a:ea typeface="Microsoft YaHei" pitchFamily="34" charset="-122"/>
                <a:cs typeface="Arial" charset="0"/>
              </a:rPr>
              <a:t>Bezpieczeństwo  najmłodszych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D2060DA-76DF-4CB0-BAE7-10DB67FDF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0"/>
            <a:ext cx="50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98751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275101" y="433788"/>
            <a:ext cx="1167063" cy="5570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vert270" anchor="ctr"/>
          <a:lstStyle/>
          <a:p>
            <a:pPr algn="ctr">
              <a:lnSpc>
                <a:spcPct val="90000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</a:tabLst>
            </a:pPr>
            <a:r>
              <a:rPr lang="pl-PL" altLang="pl-PL" sz="3200" b="1" dirty="0">
                <a:solidFill>
                  <a:srgbClr val="0033CC"/>
                </a:solidFill>
                <a:ea typeface="Microsoft YaHei" pitchFamily="34" charset="-122"/>
                <a:cs typeface="Arial" charset="0"/>
              </a:rPr>
              <a:t>Bezpieczeństwo  najmłodszych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63BF45A-B3F1-4FFF-A4CB-3E75F94D4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857" y="0"/>
            <a:ext cx="5116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21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419479" y="421756"/>
            <a:ext cx="1167063" cy="5570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vert270" anchor="ctr"/>
          <a:lstStyle/>
          <a:p>
            <a:pPr algn="ctr">
              <a:lnSpc>
                <a:spcPct val="90000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</a:tabLst>
            </a:pPr>
            <a:r>
              <a:rPr lang="pl-PL" altLang="pl-PL" sz="3200" b="1" dirty="0">
                <a:solidFill>
                  <a:srgbClr val="0033CC"/>
                </a:solidFill>
                <a:ea typeface="Microsoft YaHei" pitchFamily="34" charset="-122"/>
                <a:cs typeface="Arial" charset="0"/>
              </a:rPr>
              <a:t>Świeć przykładem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32DEBA8-91BD-4922-8D4B-170ADD458A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753" y="0"/>
            <a:ext cx="5380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03803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419479" y="421756"/>
            <a:ext cx="1167063" cy="5570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vert270" anchor="ctr"/>
          <a:lstStyle/>
          <a:p>
            <a:pPr algn="ctr">
              <a:lnSpc>
                <a:spcPct val="90000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</a:tabLst>
            </a:pPr>
            <a:r>
              <a:rPr lang="pl-PL" altLang="pl-PL" sz="3200" b="1" dirty="0">
                <a:solidFill>
                  <a:srgbClr val="0033CC"/>
                </a:solidFill>
                <a:ea typeface="Microsoft YaHei" pitchFamily="34" charset="-122"/>
                <a:cs typeface="Arial" charset="0"/>
              </a:rPr>
              <a:t>Znakowanie rowerów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D3F7B15-D6AA-46DA-B5FF-09A0F6E4A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44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67925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419479" y="421756"/>
            <a:ext cx="1167063" cy="5570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vert270" anchor="ctr"/>
          <a:lstStyle/>
          <a:p>
            <a:pPr algn="ctr">
              <a:lnSpc>
                <a:spcPct val="90000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</a:tabLst>
            </a:pPr>
            <a:r>
              <a:rPr lang="pl-PL" altLang="pl-PL" sz="3200" b="1" dirty="0">
                <a:solidFill>
                  <a:srgbClr val="0033CC"/>
                </a:solidFill>
                <a:ea typeface="Microsoft YaHei" pitchFamily="34" charset="-122"/>
                <a:cs typeface="Arial" charset="0"/>
              </a:rPr>
              <a:t>Znakowanie rowerów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42CDFCD-0F69-4BCD-B002-2DDE7A2E5F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756" y="0"/>
            <a:ext cx="5144487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2A95359-B718-4DAB-A709-E71D360C0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8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90266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419479" y="421756"/>
            <a:ext cx="1167063" cy="5570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vert270" anchor="ctr"/>
          <a:lstStyle/>
          <a:p>
            <a:pPr algn="ctr">
              <a:lnSpc>
                <a:spcPct val="90000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</a:tabLst>
            </a:pPr>
            <a:r>
              <a:rPr lang="pl-PL" altLang="pl-PL" sz="3200" b="1" dirty="0">
                <a:solidFill>
                  <a:srgbClr val="0033CC"/>
                </a:solidFill>
                <a:ea typeface="Microsoft YaHei" pitchFamily="34" charset="-122"/>
                <a:cs typeface="Arial" charset="0"/>
              </a:rPr>
              <a:t>Bezpieczne wakacje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6994609-A5A8-47D5-AB9E-9A55EA1D9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488" y="0"/>
            <a:ext cx="1028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26216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419479" y="421756"/>
            <a:ext cx="1167063" cy="5570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vert270" anchor="ctr"/>
          <a:lstStyle/>
          <a:p>
            <a:pPr algn="ctr">
              <a:lnSpc>
                <a:spcPct val="90000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</a:tabLst>
            </a:pPr>
            <a:r>
              <a:rPr lang="pl-PL" altLang="pl-PL" sz="3200" b="1" dirty="0">
                <a:solidFill>
                  <a:srgbClr val="0033CC"/>
                </a:solidFill>
                <a:ea typeface="Microsoft YaHei" pitchFamily="34" charset="-122"/>
                <a:cs typeface="Arial" charset="0"/>
              </a:rPr>
              <a:t>Bezpieczne wakacje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EE48201-264E-4E4F-A63F-A7F1F778A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27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419479" y="421756"/>
            <a:ext cx="1167063" cy="5570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vert270" anchor="ctr"/>
          <a:lstStyle/>
          <a:p>
            <a:pPr algn="ctr">
              <a:lnSpc>
                <a:spcPct val="90000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</a:tabLst>
            </a:pPr>
            <a:r>
              <a:rPr lang="pl-PL" altLang="pl-PL" sz="3200" b="1" dirty="0">
                <a:solidFill>
                  <a:srgbClr val="0033CC"/>
                </a:solidFill>
                <a:ea typeface="Microsoft YaHei" pitchFamily="34" charset="-122"/>
                <a:cs typeface="Arial" charset="0"/>
              </a:rPr>
              <a:t>Bezpieczne wakacje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0FD8293-538A-4319-9932-5A3EE86E8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60" y="0"/>
            <a:ext cx="9142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66442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190879" y="409725"/>
            <a:ext cx="1167063" cy="5570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vert270" anchor="ctr"/>
          <a:lstStyle/>
          <a:p>
            <a:pPr algn="ctr">
              <a:lnSpc>
                <a:spcPct val="90000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</a:tabLst>
            </a:pPr>
            <a:r>
              <a:rPr lang="pl-PL" altLang="pl-PL" sz="3200" b="1" dirty="0">
                <a:solidFill>
                  <a:srgbClr val="0033CC"/>
                </a:solidFill>
                <a:ea typeface="Microsoft YaHei" pitchFamily="34" charset="-122"/>
                <a:cs typeface="Arial" charset="0"/>
              </a:rPr>
              <a:t>Bezpieczeństwo Seniorów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72DD5C1-5699-4926-9D10-6625669AC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19" y="0"/>
            <a:ext cx="10272409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rgbClr val="A85229"/>
                </a:solidFill>
              </a:rPr>
              <a:t>wykrywalność  przestępstw  kryminalnych</a:t>
            </a:r>
            <a:endParaRPr lang="pl-PL" dirty="0"/>
          </a:p>
        </p:txBody>
      </p:sp>
      <p:graphicFrame>
        <p:nvGraphicFramePr>
          <p:cNvPr id="8" name="Symbol zastępczy zawartości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4407579"/>
              </p:ext>
            </p:extLst>
          </p:nvPr>
        </p:nvGraphicFramePr>
        <p:xfrm>
          <a:off x="998620" y="2025649"/>
          <a:ext cx="10323095" cy="3725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467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190879" y="409725"/>
            <a:ext cx="1167063" cy="5570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vert270" anchor="ctr"/>
          <a:lstStyle/>
          <a:p>
            <a:pPr algn="ctr">
              <a:lnSpc>
                <a:spcPct val="90000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</a:tabLst>
            </a:pPr>
            <a:r>
              <a:rPr lang="pl-PL" altLang="pl-PL" sz="3200" b="1" dirty="0">
                <a:solidFill>
                  <a:srgbClr val="0033CC"/>
                </a:solidFill>
                <a:ea typeface="Microsoft YaHei" pitchFamily="34" charset="-122"/>
                <a:cs typeface="Arial" charset="0"/>
              </a:rPr>
              <a:t>Bezpieczeństwo Seniorów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43FA306-A602-419D-889E-0EB8EA5D9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783" y="0"/>
            <a:ext cx="10272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26716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419479" y="421756"/>
            <a:ext cx="1167063" cy="5570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vert270" anchor="ctr"/>
          <a:lstStyle/>
          <a:p>
            <a:pPr algn="ctr">
              <a:lnSpc>
                <a:spcPct val="90000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</a:tabLst>
            </a:pPr>
            <a:r>
              <a:rPr lang="pl-PL" altLang="pl-PL" sz="3200" b="1" dirty="0">
                <a:solidFill>
                  <a:srgbClr val="0033CC"/>
                </a:solidFill>
                <a:ea typeface="Microsoft YaHei" pitchFamily="34" charset="-122"/>
                <a:cs typeface="Arial" charset="0"/>
              </a:rPr>
              <a:t>„ZNICZ”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F136C2-B285-4098-837F-8352B6588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91" y="0"/>
            <a:ext cx="10272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6989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419479" y="421756"/>
            <a:ext cx="1167063" cy="5570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vert270" anchor="ctr"/>
          <a:lstStyle/>
          <a:p>
            <a:pPr algn="ctr">
              <a:lnSpc>
                <a:spcPct val="90000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</a:tabLst>
            </a:pPr>
            <a:r>
              <a:rPr lang="pl-PL" altLang="pl-PL" sz="3200" b="1" dirty="0">
                <a:solidFill>
                  <a:srgbClr val="0033CC"/>
                </a:solidFill>
                <a:ea typeface="Microsoft YaHei" pitchFamily="34" charset="-122"/>
                <a:cs typeface="Arial" charset="0"/>
              </a:rPr>
              <a:t>„ZNICZ”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22FB32E-CA59-4CC2-9FBF-9B91C520F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91" y="0"/>
            <a:ext cx="10272409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202911" y="457851"/>
            <a:ext cx="1167063" cy="5570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vert270" anchor="ctr"/>
          <a:lstStyle/>
          <a:p>
            <a:pPr algn="ctr">
              <a:lnSpc>
                <a:spcPct val="90000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</a:tabLst>
            </a:pPr>
            <a:r>
              <a:rPr lang="pl-PL" altLang="pl-PL" sz="3200" b="1" dirty="0">
                <a:solidFill>
                  <a:srgbClr val="0033CC"/>
                </a:solidFill>
                <a:ea typeface="Microsoft YaHei" pitchFamily="34" charset="-122"/>
                <a:cs typeface="Arial" charset="0"/>
              </a:rPr>
              <a:t>„BEZDOMNOŚĆ”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56D7D78-B22C-4921-8A68-1EA6261A9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71337" y="284747"/>
            <a:ext cx="9601200" cy="677779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Wsparcie  policji  przez  powiat  międzychodzki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28600" y="1744579"/>
            <a:ext cx="5392271" cy="389823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pl-PL" dirty="0"/>
              <a:t>	</a:t>
            </a:r>
            <a:r>
              <a:rPr lang="pl-PL" sz="3000" dirty="0"/>
              <a:t>	</a:t>
            </a:r>
            <a:r>
              <a:rPr lang="pl-PL" sz="2600" dirty="0"/>
              <a:t>Przekazane przez Starostwo Powiatowe w Międzychodzie kamizelki oraz opaski odblaskowe (łącznie 800 szt.) wykorzystywane są podczas przedsięwzięć profilaktycznych.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28309C1-2499-4FA3-8A34-24C817224C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788" y="1255711"/>
            <a:ext cx="6429812" cy="482235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0" y="690280"/>
            <a:ext cx="9601200" cy="2124635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pl-PL" dirty="0"/>
              <a:t>w roku 2021</a:t>
            </a:r>
            <a:br>
              <a:rPr lang="pl-PL" dirty="0"/>
            </a:br>
            <a:r>
              <a:rPr lang="pl-PL" dirty="0"/>
              <a:t>Na terenie powiatu międzychodzkiego</a:t>
            </a:r>
            <a:br>
              <a:rPr lang="pl-PL" dirty="0"/>
            </a:br>
            <a:r>
              <a:rPr lang="pl-PL" dirty="0"/>
              <a:t>nie odnotowano zabójstw,</a:t>
            </a:r>
            <a:br>
              <a:rPr lang="pl-PL" dirty="0"/>
            </a:br>
            <a:r>
              <a:rPr lang="pl-PL" dirty="0"/>
              <a:t>a także żadnych innych zdarzeń o znacznym ciężarze gatunkowym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E757A2E0-E7EF-46CB-81FC-53E9B35C49B1}"/>
              </a:ext>
            </a:extLst>
          </p:cNvPr>
          <p:cNvSpPr txBox="1">
            <a:spLocks/>
          </p:cNvSpPr>
          <p:nvPr/>
        </p:nvSpPr>
        <p:spPr>
          <a:xfrm>
            <a:off x="1295400" y="3429000"/>
            <a:ext cx="9601200" cy="2124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dirty="0"/>
              <a:t>Zdarzeniem wymagającym zastosowanie szczególnych technik oraz metod pracy policji było usiłowanie kradzieży z włamaniem do bankomatu w Kwilczu w dniu 23.09.2021 – sprawcy ustaleni i zatrzymani w ciągu 3 dni.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DFCD26C-6F0D-41F7-A17C-818557E3C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E04AFE1-7F9A-4B82-9EC0-FCC4807F57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3962" y="1158763"/>
            <a:ext cx="6897180" cy="458096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0" y="591671"/>
            <a:ext cx="9601200" cy="770962"/>
          </a:xfrm>
        </p:spPr>
        <p:txBody>
          <a:bodyPr anchor="ctr">
            <a:normAutofit/>
          </a:bodyPr>
          <a:lstStyle/>
          <a:p>
            <a:pPr algn="ctr"/>
            <a:r>
              <a:rPr lang="pl-PL" dirty="0"/>
              <a:t>PANDEMIA  </a:t>
            </a:r>
            <a:r>
              <a:rPr lang="pl-PL" dirty="0" err="1"/>
              <a:t>Covid</a:t>
            </a:r>
            <a:r>
              <a:rPr lang="pl-PL" dirty="0"/>
              <a:t> - 19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DDDBC60C-5A98-47C1-9CAB-D988FD19B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3058" y="1479884"/>
            <a:ext cx="10847294" cy="466094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l-PL" sz="2300" dirty="0">
                <a:solidFill>
                  <a:srgbClr val="002060"/>
                </a:solidFill>
              </a:rPr>
              <a:t>	W ramach przeciwdziałania rozprzestrzeniania się epidemii, policjanci dodatkowo realizowali każdego dania szereg zadań wynikających z wprowadzonych obostrzeń. Największym wyzwaniem była kontrola osób poddanych kwarantannie.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2300" dirty="0">
                <a:solidFill>
                  <a:srgbClr val="002060"/>
                </a:solidFill>
              </a:rPr>
              <a:t>							</a:t>
            </a:r>
            <a:r>
              <a:rPr lang="pl-PL" sz="2300" u="sng" dirty="0">
                <a:solidFill>
                  <a:srgbClr val="002060"/>
                </a:solidFill>
              </a:rPr>
              <a:t>	2021		2020		</a:t>
            </a:r>
            <a:endParaRPr lang="pl-PL" sz="2300" dirty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  <a:buNone/>
            </a:pPr>
            <a:r>
              <a:rPr lang="pl-PL" sz="2300" dirty="0">
                <a:solidFill>
                  <a:srgbClr val="002060"/>
                </a:solidFill>
              </a:rPr>
              <a:t>	Liczba osób poddanych kwarantannie	-	7068		5032		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2300" dirty="0">
                <a:solidFill>
                  <a:srgbClr val="002060"/>
                </a:solidFill>
              </a:rPr>
              <a:t>	Liczba ujawnionych wykroczeń 		-	704		223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2300" dirty="0">
                <a:solidFill>
                  <a:srgbClr val="002060"/>
                </a:solidFill>
              </a:rPr>
              <a:t>	Liczba wniosków przekazanych do PIS	-	16		45</a:t>
            </a:r>
          </a:p>
          <a:p>
            <a:pPr algn="just">
              <a:lnSpc>
                <a:spcPct val="150000"/>
              </a:lnSpc>
              <a:buNone/>
            </a:pPr>
            <a:endParaRPr lang="pl-PL" sz="23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0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305" y="0"/>
            <a:ext cx="9601200" cy="34891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/>
              <a:t>STAN  FLOTY  KPP  W  MIĘDZYCHODZIE</a:t>
            </a: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850647"/>
              </p:ext>
            </p:extLst>
          </p:nvPr>
        </p:nvGraphicFramePr>
        <p:xfrm>
          <a:off x="148391" y="365760"/>
          <a:ext cx="11887199" cy="64922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93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4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1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2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38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95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526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1791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L.p.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Marka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Rok produkcji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Przebieg31.12.21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Koszt napraw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Czas napraw 2021 (dni)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Uwagi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881">
                <a:tc>
                  <a:txBody>
                    <a:bodyPr/>
                    <a:lstStyle/>
                    <a:p>
                      <a:r>
                        <a:rPr lang="pl-PL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Fiat </a:t>
                      </a:r>
                      <a:r>
                        <a:rPr lang="pl-PL" dirty="0" err="1"/>
                        <a:t>Ducato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183150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1 060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Naprawa bieżąca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881">
                <a:tc>
                  <a:txBody>
                    <a:bodyPr/>
                    <a:lstStyle/>
                    <a:p>
                      <a:r>
                        <a:rPr lang="pl-PL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Kia </a:t>
                      </a:r>
                      <a:r>
                        <a:rPr lang="pl-PL" dirty="0" err="1"/>
                        <a:t>Cee’d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232 150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5 759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Naprawa bieżąca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881">
                <a:tc>
                  <a:txBody>
                    <a:bodyPr/>
                    <a:lstStyle/>
                    <a:p>
                      <a:r>
                        <a:rPr lang="pl-PL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Isuzu </a:t>
                      </a:r>
                      <a:r>
                        <a:rPr lang="pl-PL" dirty="0" err="1"/>
                        <a:t>Dmax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1556 500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10 985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259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Naprawa bieżąca + szkodowa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881">
                <a:tc>
                  <a:txBody>
                    <a:bodyPr/>
                    <a:lstStyle/>
                    <a:p>
                      <a:r>
                        <a:rPr lang="pl-PL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Opel Astra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132 000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5 251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Naprawa bieżąca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881">
                <a:tc>
                  <a:txBody>
                    <a:bodyPr/>
                    <a:lstStyle/>
                    <a:p>
                      <a:r>
                        <a:rPr lang="pl-PL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Opel Corsa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141 760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7 146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Naprawa bieżąca + szkodowa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881">
                <a:tc>
                  <a:txBody>
                    <a:bodyPr/>
                    <a:lstStyle/>
                    <a:p>
                      <a:r>
                        <a:rPr lang="pl-PL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Opel Corsa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109 000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2 298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Naprawa bieżąca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881">
                <a:tc>
                  <a:txBody>
                    <a:bodyPr/>
                    <a:lstStyle/>
                    <a:p>
                      <a:r>
                        <a:rPr lang="pl-PL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Skoda Yeti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85 900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835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Naprawa bieżąca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881">
                <a:tc>
                  <a:txBody>
                    <a:bodyPr/>
                    <a:lstStyle/>
                    <a:p>
                      <a:r>
                        <a:rPr lang="pl-PL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Dacia </a:t>
                      </a:r>
                      <a:r>
                        <a:rPr lang="pl-PL" dirty="0" err="1"/>
                        <a:t>Duster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112 400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1 344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Naprawa bieżąca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881">
                <a:tc>
                  <a:txBody>
                    <a:bodyPr/>
                    <a:lstStyle/>
                    <a:p>
                      <a:r>
                        <a:rPr lang="pl-PL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Dacia </a:t>
                      </a:r>
                      <a:r>
                        <a:rPr lang="pl-PL" dirty="0" err="1"/>
                        <a:t>Duster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59 100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1 729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Naprawa bieżąca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3881">
                <a:tc>
                  <a:txBody>
                    <a:bodyPr/>
                    <a:lstStyle/>
                    <a:p>
                      <a:r>
                        <a:rPr lang="pl-PL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Opel Mokka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57 000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3881">
                <a:tc>
                  <a:txBody>
                    <a:bodyPr/>
                    <a:lstStyle/>
                    <a:p>
                      <a:r>
                        <a:rPr lang="pl-PL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VW T6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88 100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Naprawa szkodowa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3881">
                <a:tc>
                  <a:txBody>
                    <a:bodyPr/>
                    <a:lstStyle/>
                    <a:p>
                      <a:r>
                        <a:rPr lang="pl-PL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Kia </a:t>
                      </a:r>
                      <a:r>
                        <a:rPr lang="pl-PL" dirty="0" err="1"/>
                        <a:t>Sportage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63 400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Naprawa bieżąca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3881">
                <a:tc>
                  <a:txBody>
                    <a:bodyPr/>
                    <a:lstStyle/>
                    <a:p>
                      <a:r>
                        <a:rPr lang="pl-PL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Hyundai</a:t>
                      </a:r>
                      <a:r>
                        <a:rPr lang="pl-PL" baseline="0" dirty="0"/>
                        <a:t> Kona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16 240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3881">
                <a:tc>
                  <a:txBody>
                    <a:bodyPr/>
                    <a:lstStyle/>
                    <a:p>
                      <a:r>
                        <a:rPr lang="pl-PL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VW T6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55 350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Naprawa szkodowa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3881">
                <a:tc>
                  <a:txBody>
                    <a:bodyPr/>
                    <a:lstStyle/>
                    <a:p>
                      <a:r>
                        <a:rPr lang="pl-PL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Kia </a:t>
                      </a:r>
                      <a:r>
                        <a:rPr lang="pl-PL" dirty="0" err="1"/>
                        <a:t>Cee”d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1 470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43881">
                <a:tc>
                  <a:txBody>
                    <a:bodyPr/>
                    <a:lstStyle/>
                    <a:p>
                      <a:r>
                        <a:rPr lang="pl-PL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Kia </a:t>
                      </a:r>
                      <a:r>
                        <a:rPr lang="pl-PL" dirty="0" err="1"/>
                        <a:t>Sportage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3 950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/>
          <p:cNvSpPr txBox="1">
            <a:spLocks noChangeArrowheads="1"/>
          </p:cNvSpPr>
          <p:nvPr/>
        </p:nvSpPr>
        <p:spPr bwMode="auto">
          <a:xfrm>
            <a:off x="2322513" y="368300"/>
            <a:ext cx="9255125" cy="1006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  <a:tab pos="11229975" algn="l"/>
                <a:tab pos="11679238" algn="l"/>
              </a:tabLst>
            </a:pPr>
            <a:r>
              <a:rPr lang="pl-PL" altLang="pl-PL" sz="3200" b="1" dirty="0">
                <a:solidFill>
                  <a:srgbClr val="A15027"/>
                </a:solidFill>
                <a:ea typeface="Microsoft YaHei" pitchFamily="34" charset="-122"/>
                <a:cs typeface="Arial" charset="0"/>
              </a:rPr>
              <a:t>PRZESTĘPCZOŚĆ  NARKOTYKOWA</a:t>
            </a:r>
            <a:endParaRPr lang="pl-PL" altLang="pl-PL" sz="2400" b="1" dirty="0">
              <a:solidFill>
                <a:srgbClr val="A15027"/>
              </a:solidFill>
              <a:ea typeface="Microsoft YaHei" pitchFamily="34" charset="-122"/>
              <a:cs typeface="Arial" charset="0"/>
            </a:endParaRPr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062349"/>
              </p:ext>
            </p:extLst>
          </p:nvPr>
        </p:nvGraphicFramePr>
        <p:xfrm>
          <a:off x="537882" y="1795379"/>
          <a:ext cx="11161059" cy="4350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4242" y="300790"/>
            <a:ext cx="10455441" cy="513347"/>
          </a:xfrm>
        </p:spPr>
        <p:txBody>
          <a:bodyPr>
            <a:noAutofit/>
          </a:bodyPr>
          <a:lstStyle/>
          <a:p>
            <a:pPr algn="ctr"/>
            <a:r>
              <a:rPr lang="pl-PL" sz="2400" dirty="0"/>
              <a:t>Przykładowe  wykorzystanie  pojazdów  na  jednej  zmianie</a:t>
            </a: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81031857"/>
              </p:ext>
            </p:extLst>
          </p:nvPr>
        </p:nvGraphicFramePr>
        <p:xfrm>
          <a:off x="188494" y="1130970"/>
          <a:ext cx="11770896" cy="547436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219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51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4833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Radiowóz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Rodzaj patrolu, służby lub wykonywanych zadań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039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dirty="0"/>
                        <a:t>Patrol interwencyjny KPP</a:t>
                      </a:r>
                      <a:r>
                        <a:rPr lang="pl-PL" baseline="0" dirty="0"/>
                        <a:t> – obsługa interwencji oraz zaistniałych zdarzeń na terenie gminy Międzychód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137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dirty="0"/>
                        <a:t>Patrol interwencyjny</a:t>
                      </a:r>
                      <a:r>
                        <a:rPr lang="pl-PL" baseline="0" dirty="0"/>
                        <a:t> KP – obsługa interwencji oraz zaistniałych zdarzeń na terenie pozostałych gmin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137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dirty="0"/>
                        <a:t>Dzielnicowy KPP</a:t>
                      </a:r>
                      <a:r>
                        <a:rPr lang="pl-PL" baseline="0" dirty="0"/>
                        <a:t> – obchód rejonu służbowego (rejon wiejski), realizacja przydzielonych spraw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105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Dzielnicowy KP</a:t>
                      </a:r>
                      <a:r>
                        <a:rPr lang="pl-PL" baseline="0" dirty="0"/>
                        <a:t> – obchód rejonu służbowego (rejon wiejski), realizacja przydzielonych spraw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105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dirty="0"/>
                        <a:t>Patrol</a:t>
                      </a:r>
                      <a:r>
                        <a:rPr lang="pl-PL" baseline="0" dirty="0"/>
                        <a:t> ruchu drogowego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137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Drugi patrol ruchu drogowego w przypadku działań wzmożonych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137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dirty="0"/>
                        <a:t>Patrol</a:t>
                      </a:r>
                      <a:r>
                        <a:rPr lang="pl-PL" baseline="0" dirty="0"/>
                        <a:t> operacyjny – realizacja spraw operacyjnych i kryminalnych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5168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dirty="0"/>
                        <a:t>Technik</a:t>
                      </a:r>
                      <a:r>
                        <a:rPr lang="pl-PL" baseline="0" dirty="0"/>
                        <a:t> kryminalistyki – obsługa zdarzeń w zakresie kryminalistycznych badań miejsca zdarzenia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5169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dirty="0"/>
                        <a:t>Konwój</a:t>
                      </a:r>
                      <a:r>
                        <a:rPr lang="pl-PL" baseline="0" dirty="0"/>
                        <a:t> – doprowadzenie do  Prokuratury / Sądu / Zakładu Karnego / Aresztu Śledczego…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dirty="0"/>
                        <a:t>Szkolenia / odprawy poza</a:t>
                      </a:r>
                      <a:r>
                        <a:rPr lang="pl-PL" baseline="0" dirty="0"/>
                        <a:t> jednostką (np. Poznań, Piła…)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dirty="0"/>
                        <a:t>Kontrola przestrzegania obowiązku kwarantanny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335175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116" y="288758"/>
            <a:ext cx="9601200" cy="669758"/>
          </a:xfrm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buNone/>
            </a:pPr>
            <a:r>
              <a:rPr lang="pl-PL" dirty="0">
                <a:solidFill>
                  <a:srgbClr val="A85229"/>
                </a:solidFill>
                <a:latin typeface="Cambria"/>
              </a:rPr>
              <a:t>wnioski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00789" y="962526"/>
            <a:ext cx="11562348" cy="5342021"/>
          </a:xfrm>
        </p:spPr>
        <p:txBody>
          <a:bodyPr anchor="ctr">
            <a:noAutofit/>
          </a:bodyPr>
          <a:lstStyle/>
          <a:p>
            <a:pPr marL="502920" indent="-457200">
              <a:buClr>
                <a:srgbClr val="A85229"/>
              </a:buClr>
              <a:buFont typeface="+mj-lt"/>
              <a:buAutoNum type="arabicPeriod"/>
            </a:pPr>
            <a:r>
              <a:rPr lang="pl-PL" sz="2400" dirty="0">
                <a:solidFill>
                  <a:srgbClr val="514A40"/>
                </a:solidFill>
                <a:latin typeface="Cambria"/>
              </a:rPr>
              <a:t>W minionym roku</a:t>
            </a:r>
            <a:r>
              <a:rPr lang="pl-PL" sz="2400" dirty="0">
                <a:solidFill>
                  <a:srgbClr val="514A40"/>
                </a:solidFill>
              </a:rPr>
              <a:t> </a:t>
            </a:r>
            <a:r>
              <a:rPr lang="pl-PL" sz="2400" dirty="0">
                <a:solidFill>
                  <a:srgbClr val="514A40"/>
                </a:solidFill>
                <a:latin typeface="Cambria"/>
              </a:rPr>
              <a:t>liczba wszystkich stwierdzonych przestępstw wzrosła do 652</a:t>
            </a:r>
            <a:br>
              <a:rPr lang="pl-PL" sz="2400" dirty="0">
                <a:solidFill>
                  <a:srgbClr val="514A40"/>
                </a:solidFill>
                <a:latin typeface="Cambria"/>
              </a:rPr>
            </a:br>
            <a:r>
              <a:rPr lang="pl-PL" sz="2400" dirty="0">
                <a:solidFill>
                  <a:srgbClr val="514A40"/>
                </a:solidFill>
                <a:latin typeface="Cambria"/>
              </a:rPr>
              <a:t>z poziomu 557 w roku 2020.</a:t>
            </a:r>
          </a:p>
          <a:p>
            <a:pPr marL="502920" indent="-457200" algn="l" defTabSz="914400">
              <a:spcBef>
                <a:spcPts val="1800"/>
              </a:spcBef>
              <a:buClr>
                <a:srgbClr val="A85229"/>
              </a:buClr>
              <a:buFont typeface="+mj-lt"/>
              <a:buAutoNum type="arabicPeriod"/>
            </a:pPr>
            <a:r>
              <a:rPr lang="pl-PL" sz="2400" dirty="0">
                <a:solidFill>
                  <a:srgbClr val="514A40"/>
                </a:solidFill>
                <a:latin typeface="Cambria"/>
              </a:rPr>
              <a:t>Wykrywalność wszystkich przestępstw nieznacznie spadła z 85,5% w roku 2020 do 81,7% w roku 2021.</a:t>
            </a:r>
          </a:p>
          <a:p>
            <a:pPr marL="502920" indent="-457200" algn="l" defTabSz="914400">
              <a:spcBef>
                <a:spcPts val="1800"/>
              </a:spcBef>
              <a:buClr>
                <a:srgbClr val="A85229"/>
              </a:buClr>
              <a:buFont typeface="+mj-lt"/>
              <a:buAutoNum type="arabicPeriod"/>
            </a:pPr>
            <a:r>
              <a:rPr lang="pl-PL" sz="2400" dirty="0">
                <a:solidFill>
                  <a:srgbClr val="514A40"/>
                </a:solidFill>
                <a:latin typeface="Cambria"/>
              </a:rPr>
              <a:t>Wzrosła liczba przestępstw kryminalnych, z 329 w roku 2020, do 389 w roku 2021. Wykrywalność tych przestępstw utrzymała się na tym samym poziomie, tj. 81,9% w roku 2021 (81,8% w roku 2020).</a:t>
            </a:r>
          </a:p>
          <a:p>
            <a:pPr marL="502920" indent="-457200" algn="l" defTabSz="914400">
              <a:spcBef>
                <a:spcPts val="1800"/>
              </a:spcBef>
              <a:buClr>
                <a:srgbClr val="A85229"/>
              </a:buClr>
              <a:buFont typeface="+mj-lt"/>
              <a:buAutoNum type="arabicPeriod"/>
            </a:pPr>
            <a:r>
              <a:rPr lang="pl-PL" sz="2400" dirty="0">
                <a:solidFill>
                  <a:srgbClr val="514A40"/>
                </a:solidFill>
                <a:latin typeface="Cambria"/>
              </a:rPr>
              <a:t>W porównaniu do roku 2020 spadła liczba kradzieży z 54 do 51, kradzieży samochodów z 5 do 4, rozbojów z 3 do 2. Niestety wzrosła liczba kradzieży z włamaniem z 48 do 51, zniszczeń mienia z 19 do 48, bójek i pobić z 3 do 5 oraz uszkodzeń ciała z 11 do 13.</a:t>
            </a:r>
          </a:p>
        </p:txBody>
      </p:sp>
    </p:spTree>
    <p:extLst>
      <p:ext uri="{BB962C8B-B14F-4D97-AF65-F5344CB8AC3E}">
        <p14:creationId xmlns:p14="http://schemas.microsoft.com/office/powerpoint/2010/main" val="118143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116" y="553453"/>
            <a:ext cx="9601200" cy="669758"/>
          </a:xfrm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buNone/>
            </a:pPr>
            <a:r>
              <a:rPr lang="pl-PL" dirty="0">
                <a:solidFill>
                  <a:srgbClr val="A85229"/>
                </a:solidFill>
                <a:latin typeface="Cambria"/>
              </a:rPr>
              <a:t>wnioski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40632" y="962526"/>
            <a:ext cx="11574380" cy="5342021"/>
          </a:xfrm>
        </p:spPr>
        <p:txBody>
          <a:bodyPr anchor="ctr">
            <a:noAutofit/>
          </a:bodyPr>
          <a:lstStyle/>
          <a:p>
            <a:pPr marL="502920" indent="-457200">
              <a:buClr>
                <a:srgbClr val="A85229"/>
              </a:buClr>
              <a:buFont typeface="+mj-lt"/>
              <a:buAutoNum type="arabicPeriod" startAt="5"/>
            </a:pPr>
            <a:r>
              <a:rPr lang="pl-PL" sz="2400" dirty="0">
                <a:solidFill>
                  <a:srgbClr val="514A40"/>
                </a:solidFill>
              </a:rPr>
              <a:t>Niestety, w 18 (2020 – 22) wypadkach drogowych zaistniałych na terenie powiatu międzychodzkiego, śmierć poniosły 3 osoby (2020 – 5 osób). Odnotowano także 286 kolizji (2020 – 243).</a:t>
            </a:r>
          </a:p>
          <a:p>
            <a:pPr marL="502920" indent="-457200">
              <a:buClr>
                <a:srgbClr val="A85229"/>
              </a:buClr>
              <a:buFont typeface="+mj-lt"/>
              <a:buAutoNum type="arabicPeriod" startAt="5"/>
            </a:pPr>
            <a:r>
              <a:rPr lang="pl-PL" sz="2400" dirty="0">
                <a:solidFill>
                  <a:srgbClr val="514A40"/>
                </a:solidFill>
                <a:latin typeface="Cambria"/>
              </a:rPr>
              <a:t>W minionym roku, policjanci ujawnili na terenie powiatu </a:t>
            </a:r>
            <a:r>
              <a:rPr lang="pl-PL" sz="2400" dirty="0">
                <a:solidFill>
                  <a:srgbClr val="514A40"/>
                </a:solidFill>
              </a:rPr>
              <a:t>6371 wykroczeń (2020 – 5050).</a:t>
            </a:r>
            <a:r>
              <a:rPr lang="pl-PL" sz="2400" dirty="0">
                <a:solidFill>
                  <a:srgbClr val="514A40"/>
                </a:solidFill>
                <a:latin typeface="Cambria"/>
              </a:rPr>
              <a:t> Z tego 167, to wykroczenia </a:t>
            </a:r>
            <a:r>
              <a:rPr lang="pl-PL" sz="2400" dirty="0">
                <a:solidFill>
                  <a:srgbClr val="514A40"/>
                </a:solidFill>
              </a:rPr>
              <a:t>porządkowe (2020 – 330) </a:t>
            </a:r>
            <a:r>
              <a:rPr lang="pl-PL" sz="2400" dirty="0">
                <a:solidFill>
                  <a:srgbClr val="514A40"/>
                </a:solidFill>
                <a:latin typeface="Cambria"/>
              </a:rPr>
              <a:t>oraz 80, to wykroczenia z kategorii „przeciwko mieniu</a:t>
            </a:r>
            <a:r>
              <a:rPr lang="pl-PL" sz="2400" dirty="0">
                <a:solidFill>
                  <a:srgbClr val="514A40"/>
                </a:solidFill>
              </a:rPr>
              <a:t>” (2020– 40).</a:t>
            </a:r>
          </a:p>
          <a:p>
            <a:pPr marL="502920" indent="-457200">
              <a:buClr>
                <a:srgbClr val="A85229"/>
              </a:buClr>
              <a:buFont typeface="+mj-lt"/>
              <a:buAutoNum type="arabicPeriod" startAt="5"/>
            </a:pPr>
            <a:r>
              <a:rPr lang="pl-PL" sz="2400" dirty="0">
                <a:solidFill>
                  <a:srgbClr val="514A40"/>
                </a:solidFill>
                <a:latin typeface="Cambria"/>
              </a:rPr>
              <a:t>W związku z pandemią COVID-19, policjanci KPP w Międzychodzie ujawnili łącznie 704 wykroczenia związane z nieprzestrzeganiem wprowadzonych obostrzeń (2020 – 223).</a:t>
            </a:r>
          </a:p>
          <a:p>
            <a:pPr marL="502920" indent="-457200" algn="l" defTabSz="914400">
              <a:spcBef>
                <a:spcPts val="1800"/>
              </a:spcBef>
              <a:buClr>
                <a:srgbClr val="A85229"/>
              </a:buClr>
              <a:buFont typeface="+mj-lt"/>
              <a:buAutoNum type="arabicPeriod" startAt="5"/>
            </a:pPr>
            <a:r>
              <a:rPr lang="pl-PL" sz="2400" dirty="0">
                <a:solidFill>
                  <a:srgbClr val="514A40"/>
                </a:solidFill>
                <a:latin typeface="Cambria"/>
              </a:rPr>
              <a:t>Nadal problemem są współistniejące patologie – uzależnienia i przemoc w rodzinie</a:t>
            </a:r>
          </a:p>
        </p:txBody>
      </p:sp>
    </p:spTree>
    <p:extLst>
      <p:ext uri="{BB962C8B-B14F-4D97-AF65-F5344CB8AC3E}">
        <p14:creationId xmlns:p14="http://schemas.microsoft.com/office/powerpoint/2010/main" val="118143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0" y="1860884"/>
            <a:ext cx="9601200" cy="1143000"/>
          </a:xfrm>
        </p:spPr>
        <p:txBody>
          <a:bodyPr/>
          <a:lstStyle/>
          <a:p>
            <a:pPr algn="ctr"/>
            <a:r>
              <a:rPr lang="pl-PL" dirty="0"/>
              <a:t>Dziękuję  za  uwagę</a:t>
            </a:r>
          </a:p>
        </p:txBody>
      </p:sp>
      <p:sp>
        <p:nvSpPr>
          <p:cNvPr id="5" name="Podtytuł 2"/>
          <p:cNvSpPr txBox="1">
            <a:spLocks/>
          </p:cNvSpPr>
          <p:nvPr/>
        </p:nvSpPr>
        <p:spPr>
          <a:xfrm>
            <a:off x="477252" y="5661226"/>
            <a:ext cx="11073063" cy="365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pl-PL" sz="2000" b="1" dirty="0">
                <a:solidFill>
                  <a:srgbClr val="A85229"/>
                </a:solidFill>
              </a:rPr>
              <a:t>KOMENDANT  POWIATOWY  POLICJI  W  MIĘDZYCHODZIE  -  INSP. SŁAWOMIR KACZMAREK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A332B4D8-7432-4656-A9F9-BA9B78ACA1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447" y="0"/>
            <a:ext cx="6571129" cy="6265051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C8E7B27-2B3B-4F08-B490-6F63647DF0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948" y="0"/>
            <a:ext cx="7162103" cy="6273251"/>
          </a:xfrm>
        </p:spPr>
      </p:pic>
    </p:spTree>
    <p:extLst>
      <p:ext uri="{BB962C8B-B14F-4D97-AF65-F5344CB8AC3E}">
        <p14:creationId xmlns:p14="http://schemas.microsoft.com/office/powerpoint/2010/main" val="394464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0" y="164432"/>
            <a:ext cx="9601200" cy="1143000"/>
          </a:xfrm>
        </p:spPr>
        <p:txBody>
          <a:bodyPr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buNone/>
            </a:pPr>
            <a:r>
              <a:rPr lang="pl-PL" dirty="0">
                <a:solidFill>
                  <a:srgbClr val="A85229"/>
                </a:solidFill>
                <a:latin typeface="Cambria"/>
              </a:rPr>
              <a:t>7 podstawowych kategorii przestępstw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251283"/>
            <a:ext cx="11670632" cy="4632156"/>
          </a:xfrm>
        </p:spPr>
        <p:txBody>
          <a:bodyPr>
            <a:noAutofit/>
          </a:bodyPr>
          <a:lstStyle/>
          <a:p>
            <a:pPr lvl="7">
              <a:spcBef>
                <a:spcPts val="1800"/>
              </a:spcBef>
              <a:buClr>
                <a:srgbClr val="A85229"/>
              </a:buClr>
              <a:buNone/>
            </a:pPr>
            <a:r>
              <a:rPr lang="pl-PL" sz="2800" dirty="0">
                <a:solidFill>
                  <a:srgbClr val="514A40"/>
                </a:solidFill>
                <a:latin typeface="Cambria"/>
              </a:rPr>
              <a:t>					</a:t>
            </a:r>
            <a:r>
              <a:rPr lang="pl-PL" sz="2800" u="sng" dirty="0">
                <a:solidFill>
                  <a:srgbClr val="514A40"/>
                </a:solidFill>
                <a:latin typeface="Cambria"/>
              </a:rPr>
              <a:t>	</a:t>
            </a:r>
            <a:r>
              <a:rPr lang="pl-PL" sz="2400" b="1" u="sng" dirty="0">
                <a:solidFill>
                  <a:srgbClr val="514A40"/>
                </a:solidFill>
                <a:latin typeface="Cambria"/>
              </a:rPr>
              <a:t>2019		2020		2021	</a:t>
            </a:r>
          </a:p>
          <a:p>
            <a:pPr lvl="3">
              <a:spcBef>
                <a:spcPts val="1800"/>
              </a:spcBef>
              <a:buClr>
                <a:srgbClr val="A85229"/>
              </a:buClr>
              <a:buFont typeface="Arial"/>
              <a:buChar char="•"/>
            </a:pPr>
            <a:r>
              <a:rPr lang="pl-PL" sz="2400" b="1" dirty="0">
                <a:solidFill>
                  <a:srgbClr val="514A40"/>
                </a:solidFill>
                <a:latin typeface="Cambria"/>
              </a:rPr>
              <a:t>kradzież				-	46		54		51</a:t>
            </a:r>
            <a:endParaRPr lang="pl-PL" sz="2400" b="1" i="0" dirty="0">
              <a:solidFill>
                <a:srgbClr val="514A40"/>
              </a:solidFill>
              <a:latin typeface="Cambria"/>
            </a:endParaRPr>
          </a:p>
          <a:p>
            <a:pPr lvl="3">
              <a:spcBef>
                <a:spcPts val="1800"/>
              </a:spcBef>
              <a:buClr>
                <a:srgbClr val="A85229"/>
              </a:buClr>
              <a:buFont typeface="Arial"/>
              <a:buChar char="•"/>
            </a:pPr>
            <a:r>
              <a:rPr lang="pl-PL" sz="2400" b="1" dirty="0">
                <a:solidFill>
                  <a:srgbClr val="514A40"/>
                </a:solidFill>
                <a:latin typeface="Cambria"/>
              </a:rPr>
              <a:t>kradzież z włamaniem		-	42		48		51</a:t>
            </a:r>
          </a:p>
          <a:p>
            <a:pPr lvl="3">
              <a:spcBef>
                <a:spcPts val="1800"/>
              </a:spcBef>
              <a:buClr>
                <a:srgbClr val="A85229"/>
              </a:buClr>
              <a:buFont typeface="Arial"/>
              <a:buChar char="•"/>
            </a:pPr>
            <a:r>
              <a:rPr lang="pl-PL" sz="2400" b="1" dirty="0">
                <a:solidFill>
                  <a:srgbClr val="514A40"/>
                </a:solidFill>
                <a:latin typeface="Cambria"/>
              </a:rPr>
              <a:t>k</a:t>
            </a:r>
            <a:r>
              <a:rPr lang="pl-PL" sz="2400" b="1" i="0" dirty="0">
                <a:solidFill>
                  <a:srgbClr val="514A40"/>
                </a:solidFill>
                <a:latin typeface="Cambria"/>
              </a:rPr>
              <a:t>radzież samochodu		-	2		5		4</a:t>
            </a:r>
          </a:p>
          <a:p>
            <a:pPr lvl="3">
              <a:spcBef>
                <a:spcPts val="1800"/>
              </a:spcBef>
              <a:buClr>
                <a:srgbClr val="A85229"/>
              </a:buClr>
              <a:buFont typeface="Arial"/>
              <a:buChar char="•"/>
            </a:pPr>
            <a:r>
              <a:rPr lang="pl-PL" sz="2400" b="1" dirty="0">
                <a:solidFill>
                  <a:srgbClr val="514A40"/>
                </a:solidFill>
                <a:latin typeface="Cambria"/>
              </a:rPr>
              <a:t>zniszczenie mienia		-	14		19		48</a:t>
            </a:r>
          </a:p>
          <a:p>
            <a:pPr lvl="3">
              <a:spcBef>
                <a:spcPts val="1800"/>
              </a:spcBef>
              <a:buClr>
                <a:srgbClr val="A85229"/>
              </a:buClr>
              <a:buFont typeface="Arial"/>
              <a:buChar char="•"/>
            </a:pPr>
            <a:r>
              <a:rPr lang="pl-PL" sz="2400" b="1" dirty="0">
                <a:solidFill>
                  <a:srgbClr val="514A40"/>
                </a:solidFill>
                <a:latin typeface="Cambria"/>
              </a:rPr>
              <a:t>bójka, pobicie			-	2		3		5</a:t>
            </a:r>
          </a:p>
          <a:p>
            <a:pPr lvl="3">
              <a:spcBef>
                <a:spcPts val="1800"/>
              </a:spcBef>
              <a:buClr>
                <a:srgbClr val="A85229"/>
              </a:buClr>
              <a:buFont typeface="Arial"/>
              <a:buChar char="•"/>
            </a:pPr>
            <a:r>
              <a:rPr lang="pl-PL" sz="2400" b="1" dirty="0">
                <a:solidFill>
                  <a:srgbClr val="514A40"/>
                </a:solidFill>
                <a:latin typeface="Cambria"/>
              </a:rPr>
              <a:t>uszkodzenie ciała		-	7		11		13</a:t>
            </a:r>
          </a:p>
          <a:p>
            <a:pPr lvl="3">
              <a:spcBef>
                <a:spcPts val="1800"/>
              </a:spcBef>
              <a:buClr>
                <a:srgbClr val="A85229"/>
              </a:buClr>
              <a:buFont typeface="Arial"/>
              <a:buChar char="•"/>
            </a:pPr>
            <a:r>
              <a:rPr lang="pl-PL" sz="2400" b="1" dirty="0">
                <a:solidFill>
                  <a:srgbClr val="514A40"/>
                </a:solidFill>
                <a:latin typeface="Cambria"/>
              </a:rPr>
              <a:t>przestępstwa rozbójnicze	-	0		3		2</a:t>
            </a:r>
          </a:p>
          <a:p>
            <a:pPr lvl="3">
              <a:spcBef>
                <a:spcPts val="1800"/>
              </a:spcBef>
              <a:buClr>
                <a:srgbClr val="A85229"/>
              </a:buClr>
              <a:buFont typeface="Arial"/>
              <a:buChar char="•"/>
            </a:pPr>
            <a:r>
              <a:rPr lang="pl-PL" sz="2400" b="1" dirty="0">
                <a:solidFill>
                  <a:srgbClr val="514A40"/>
                </a:solidFill>
                <a:latin typeface="Cambria"/>
              </a:rPr>
              <a:t>wykrywalność </a:t>
            </a:r>
            <a:r>
              <a:rPr lang="pl-PL" sz="2400" b="1" dirty="0" err="1">
                <a:solidFill>
                  <a:srgbClr val="514A40"/>
                </a:solidFill>
                <a:latin typeface="Cambria"/>
              </a:rPr>
              <a:t>p-stw</a:t>
            </a:r>
            <a:r>
              <a:rPr lang="pl-PL" sz="2400" b="1" dirty="0">
                <a:solidFill>
                  <a:srgbClr val="514A40"/>
                </a:solidFill>
                <a:latin typeface="Cambria"/>
              </a:rPr>
              <a:t> </a:t>
            </a:r>
            <a:r>
              <a:rPr lang="pl-PL" sz="2400" b="1" dirty="0" err="1">
                <a:solidFill>
                  <a:srgbClr val="514A40"/>
                </a:solidFill>
                <a:latin typeface="Cambria"/>
              </a:rPr>
              <a:t>krym</a:t>
            </a:r>
            <a:r>
              <a:rPr lang="pl-PL" sz="2400" b="1" dirty="0">
                <a:solidFill>
                  <a:srgbClr val="514A40"/>
                </a:solidFill>
                <a:latin typeface="Cambria"/>
              </a:rPr>
              <a:t>.	-	78,8%		81,8		81,4</a:t>
            </a:r>
            <a:endParaRPr lang="pl-PL" sz="2800" b="1" dirty="0">
              <a:solidFill>
                <a:srgbClr val="514A40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4246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f03031023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29baff33-f40f-4664-8054-1bde3cabf4f6" xsi:nil="true"/>
    <AssetExpire xmlns="29baff33-f40f-4664-8054-1bde3cabf4f6">2029-01-01T08:00:00+00:00</AssetExpire>
    <CampaignTagsTaxHTField0 xmlns="29baff33-f40f-4664-8054-1bde3cabf4f6">
      <Terms xmlns="http://schemas.microsoft.com/office/infopath/2007/PartnerControls"/>
    </CampaignTagsTaxHTField0>
    <IntlLangReviewDate xmlns="29baff33-f40f-4664-8054-1bde3cabf4f6" xsi:nil="true"/>
    <TPFriendlyName xmlns="29baff33-f40f-4664-8054-1bde3cabf4f6" xsi:nil="true"/>
    <IntlLangReview xmlns="29baff33-f40f-4664-8054-1bde3cabf4f6">false</IntlLangReview>
    <LocLastLocAttemptVersionLookup xmlns="29baff33-f40f-4664-8054-1bde3cabf4f6">847686</LocLastLocAttemptVersionLookup>
    <PolicheckWords xmlns="29baff33-f40f-4664-8054-1bde3cabf4f6" xsi:nil="true"/>
    <SubmitterId xmlns="29baff33-f40f-4664-8054-1bde3cabf4f6" xsi:nil="true"/>
    <AcquiredFrom xmlns="29baff33-f40f-4664-8054-1bde3cabf4f6">Internal MS</AcquiredFrom>
    <EditorialStatus xmlns="29baff33-f40f-4664-8054-1bde3cabf4f6">Complete</EditorialStatus>
    <Markets xmlns="29baff33-f40f-4664-8054-1bde3cabf4f6"/>
    <OriginAsset xmlns="29baff33-f40f-4664-8054-1bde3cabf4f6" xsi:nil="true"/>
    <AssetStart xmlns="29baff33-f40f-4664-8054-1bde3cabf4f6">2012-07-18T04:06:00+00:00</AssetStart>
    <FriendlyTitle xmlns="29baff33-f40f-4664-8054-1bde3cabf4f6" xsi:nil="true"/>
    <MarketSpecific xmlns="29baff33-f40f-4664-8054-1bde3cabf4f6">false</MarketSpecific>
    <TPNamespace xmlns="29baff33-f40f-4664-8054-1bde3cabf4f6" xsi:nil="true"/>
    <PublishStatusLookup xmlns="29baff33-f40f-4664-8054-1bde3cabf4f6">
      <Value>380538</Value>
    </PublishStatusLookup>
    <APAuthor xmlns="29baff33-f40f-4664-8054-1bde3cabf4f6">
      <UserInfo>
        <DisplayName>REDMOND\kristaa</DisplayName>
        <AccountId>136</AccountId>
        <AccountType/>
      </UserInfo>
    </APAuthor>
    <TPCommandLine xmlns="29baff33-f40f-4664-8054-1bde3cabf4f6" xsi:nil="true"/>
    <IntlLangReviewer xmlns="29baff33-f40f-4664-8054-1bde3cabf4f6" xsi:nil="true"/>
    <OpenTemplate xmlns="29baff33-f40f-4664-8054-1bde3cabf4f6">true</OpenTemplate>
    <CSXSubmissionDate xmlns="29baff33-f40f-4664-8054-1bde3cabf4f6" xsi:nil="true"/>
    <TaxCatchAll xmlns="29baff33-f40f-4664-8054-1bde3cabf4f6"/>
    <Manager xmlns="29baff33-f40f-4664-8054-1bde3cabf4f6" xsi:nil="true"/>
    <NumericId xmlns="29baff33-f40f-4664-8054-1bde3cabf4f6" xsi:nil="true"/>
    <ParentAssetId xmlns="29baff33-f40f-4664-8054-1bde3cabf4f6" xsi:nil="true"/>
    <OriginalSourceMarket xmlns="29baff33-f40f-4664-8054-1bde3cabf4f6">english</OriginalSourceMarket>
    <ApprovalStatus xmlns="29baff33-f40f-4664-8054-1bde3cabf4f6">InProgress</ApprovalStatus>
    <TPComponent xmlns="29baff33-f40f-4664-8054-1bde3cabf4f6" xsi:nil="true"/>
    <EditorialTags xmlns="29baff33-f40f-4664-8054-1bde3cabf4f6" xsi:nil="true"/>
    <TPExecutable xmlns="29baff33-f40f-4664-8054-1bde3cabf4f6" xsi:nil="true"/>
    <TPLaunchHelpLink xmlns="29baff33-f40f-4664-8054-1bde3cabf4f6" xsi:nil="true"/>
    <LocComments xmlns="29baff33-f40f-4664-8054-1bde3cabf4f6" xsi:nil="true"/>
    <LocRecommendedHandoff xmlns="29baff33-f40f-4664-8054-1bde3cabf4f6" xsi:nil="true"/>
    <SourceTitle xmlns="29baff33-f40f-4664-8054-1bde3cabf4f6" xsi:nil="true"/>
    <CSXUpdate xmlns="29baff33-f40f-4664-8054-1bde3cabf4f6">false</CSXUpdate>
    <IntlLocPriority xmlns="29baff33-f40f-4664-8054-1bde3cabf4f6" xsi:nil="true"/>
    <UAProjectedTotalWords xmlns="29baff33-f40f-4664-8054-1bde3cabf4f6" xsi:nil="true"/>
    <AssetType xmlns="29baff33-f40f-4664-8054-1bde3cabf4f6">TP</AssetType>
    <MachineTranslated xmlns="29baff33-f40f-4664-8054-1bde3cabf4f6">false</MachineTranslated>
    <OutputCachingOn xmlns="29baff33-f40f-4664-8054-1bde3cabf4f6">false</OutputCachingOn>
    <TemplateStatus xmlns="29baff33-f40f-4664-8054-1bde3cabf4f6">Complete</TemplateStatus>
    <IsSearchable xmlns="29baff33-f40f-4664-8054-1bde3cabf4f6">true</IsSearchable>
    <ContentItem xmlns="29baff33-f40f-4664-8054-1bde3cabf4f6" xsi:nil="true"/>
    <HandoffToMSDN xmlns="29baff33-f40f-4664-8054-1bde3cabf4f6" xsi:nil="true"/>
    <ShowIn xmlns="29baff33-f40f-4664-8054-1bde3cabf4f6">Show everywhere</ShowIn>
    <ThumbnailAssetId xmlns="29baff33-f40f-4664-8054-1bde3cabf4f6" xsi:nil="true"/>
    <UALocComments xmlns="29baff33-f40f-4664-8054-1bde3cabf4f6" xsi:nil="true"/>
    <UALocRecommendation xmlns="29baff33-f40f-4664-8054-1bde3cabf4f6">Localize</UALocRecommendation>
    <LastModifiedDateTime xmlns="29baff33-f40f-4664-8054-1bde3cabf4f6" xsi:nil="true"/>
    <LegacyData xmlns="29baff33-f40f-4664-8054-1bde3cabf4f6" xsi:nil="true"/>
    <LocManualTestRequired xmlns="29baff33-f40f-4664-8054-1bde3cabf4f6">false</LocManualTestRequired>
    <LocMarketGroupTiers2 xmlns="29baff33-f40f-4664-8054-1bde3cabf4f6" xsi:nil="true"/>
    <ClipArtFilename xmlns="29baff33-f40f-4664-8054-1bde3cabf4f6" xsi:nil="true"/>
    <TPApplication xmlns="29baff33-f40f-4664-8054-1bde3cabf4f6" xsi:nil="true"/>
    <CSXHash xmlns="29baff33-f40f-4664-8054-1bde3cabf4f6" xsi:nil="true"/>
    <DirectSourceMarket xmlns="29baff33-f40f-4664-8054-1bde3cabf4f6">english</DirectSourceMarket>
    <PrimaryImageGen xmlns="29baff33-f40f-4664-8054-1bde3cabf4f6">true</PrimaryImageGen>
    <PlannedPubDate xmlns="29baff33-f40f-4664-8054-1bde3cabf4f6" xsi:nil="true"/>
    <CSXSubmissionMarket xmlns="29baff33-f40f-4664-8054-1bde3cabf4f6" xsi:nil="true"/>
    <Downloads xmlns="29baff33-f40f-4664-8054-1bde3cabf4f6">0</Downloads>
    <ArtSampleDocs xmlns="29baff33-f40f-4664-8054-1bde3cabf4f6" xsi:nil="true"/>
    <TrustLevel xmlns="29baff33-f40f-4664-8054-1bde3cabf4f6">1 Microsoft Managed Content</TrustLevel>
    <BlockPublish xmlns="29baff33-f40f-4664-8054-1bde3cabf4f6">false</BlockPublish>
    <TPLaunchHelpLinkType xmlns="29baff33-f40f-4664-8054-1bde3cabf4f6">Template</TPLaunchHelpLinkType>
    <LocalizationTagsTaxHTField0 xmlns="29baff33-f40f-4664-8054-1bde3cabf4f6">
      <Terms xmlns="http://schemas.microsoft.com/office/infopath/2007/PartnerControls"/>
    </LocalizationTagsTaxHTField0>
    <BusinessGroup xmlns="29baff33-f40f-4664-8054-1bde3cabf4f6" xsi:nil="true"/>
    <Providers xmlns="29baff33-f40f-4664-8054-1bde3cabf4f6" xsi:nil="true"/>
    <TemplateTemplateType xmlns="29baff33-f40f-4664-8054-1bde3cabf4f6">PowerPoint Presentation Template</TemplateTemplateType>
    <TimesCloned xmlns="29baff33-f40f-4664-8054-1bde3cabf4f6" xsi:nil="true"/>
    <TPAppVersion xmlns="29baff33-f40f-4664-8054-1bde3cabf4f6" xsi:nil="true"/>
    <VoteCount xmlns="29baff33-f40f-4664-8054-1bde3cabf4f6" xsi:nil="true"/>
    <FeatureTagsTaxHTField0 xmlns="29baff33-f40f-4664-8054-1bde3cabf4f6">
      <Terms xmlns="http://schemas.microsoft.com/office/infopath/2007/PartnerControls"/>
    </FeatureTagsTaxHTField0>
    <Provider xmlns="29baff33-f40f-4664-8054-1bde3cabf4f6" xsi:nil="true"/>
    <UACurrentWords xmlns="29baff33-f40f-4664-8054-1bde3cabf4f6" xsi:nil="true"/>
    <AssetId xmlns="29baff33-f40f-4664-8054-1bde3cabf4f6">TP103031021</AssetId>
    <TPClientViewer xmlns="29baff33-f40f-4664-8054-1bde3cabf4f6" xsi:nil="true"/>
    <DSATActionTaken xmlns="29baff33-f40f-4664-8054-1bde3cabf4f6" xsi:nil="true"/>
    <APEditor xmlns="29baff33-f40f-4664-8054-1bde3cabf4f6">
      <UserInfo>
        <DisplayName/>
        <AccountId xsi:nil="true"/>
        <AccountType/>
      </UserInfo>
    </APEditor>
    <TPInstallLocation xmlns="29baff33-f40f-4664-8054-1bde3cabf4f6" xsi:nil="true"/>
    <OOCacheId xmlns="29baff33-f40f-4664-8054-1bde3cabf4f6" xsi:nil="true"/>
    <IsDeleted xmlns="29baff33-f40f-4664-8054-1bde3cabf4f6">false</IsDeleted>
    <PublishTargets xmlns="29baff33-f40f-4664-8054-1bde3cabf4f6">OfficeOnlineVNext</PublishTargets>
    <ApprovalLog xmlns="29baff33-f40f-4664-8054-1bde3cabf4f6" xsi:nil="true"/>
    <BugNumber xmlns="29baff33-f40f-4664-8054-1bde3cabf4f6" xsi:nil="true"/>
    <CrawlForDependencies xmlns="29baff33-f40f-4664-8054-1bde3cabf4f6">false</CrawlForDependencies>
    <InternalTagsTaxHTField0 xmlns="29baff33-f40f-4664-8054-1bde3cabf4f6">
      <Terms xmlns="http://schemas.microsoft.com/office/infopath/2007/PartnerControls"/>
    </InternalTagsTaxHTField0>
    <LastHandOff xmlns="29baff33-f40f-4664-8054-1bde3cabf4f6" xsi:nil="true"/>
    <Milestone xmlns="29baff33-f40f-4664-8054-1bde3cabf4f6" xsi:nil="true"/>
    <OriginalRelease xmlns="29baff33-f40f-4664-8054-1bde3cabf4f6">15</OriginalRelease>
    <RecommendationsModifier xmlns="29baff33-f40f-4664-8054-1bde3cabf4f6" xsi:nil="true"/>
    <ScenarioTagsTaxHTField0 xmlns="29baff33-f40f-4664-8054-1bde3cabf4f6">
      <Terms xmlns="http://schemas.microsoft.com/office/infopath/2007/PartnerControls"/>
    </ScenarioTagsTaxHTField0>
    <UANotes xmlns="29baff33-f40f-4664-8054-1bde3cabf4f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CFA5F52AA0A00C4CBEF2A37681B2318F04009FDCD24A096B5E4C8184D4910FEB1A76" ma:contentTypeVersion="56" ma:contentTypeDescription="Create a new document." ma:contentTypeScope="" ma:versionID="e2b161dd106aa6ff43a2053ab7ed0d23">
  <xsd:schema xmlns:xsd="http://www.w3.org/2001/XMLSchema" xmlns:xs="http://www.w3.org/2001/XMLSchema" xmlns:p="http://schemas.microsoft.com/office/2006/metadata/properties" xmlns:ns2="29baff33-f40f-4664-8054-1bde3cabf4f6" targetNamespace="http://schemas.microsoft.com/office/2006/metadata/properties" ma:root="true" ma:fieldsID="df3fe752eed498a1554dc026fa12eabd" ns2:_="">
    <xsd:import namespace="29baff33-f40f-4664-8054-1bde3cabf4f6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baff33-f40f-4664-8054-1bde3cabf4f6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lockPublish" ma:index="12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3" nillable="true" ma:displayName="Bug Number" ma:default="" ma:internalName="BugNumber" ma:readOnly="false">
      <xsd:simpleType>
        <xsd:restriction base="dms:Text"/>
      </xsd:simpleType>
    </xsd:element>
    <xsd:element name="CampaignTagsTaxHTField0" ma:index="15" nillable="true" ma:taxonomy="true" ma:internalName="CampaignTagsTaxHTField0" ma:taxonomyFieldName="CampaignTags" ma:displayName="Campaigns" ma:readOnly="false" ma:default="" ma:fieldId="{35ae66bf-e87d-41c1-aaaa-5f9779661904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6" nillable="true" ma:displayName="Client Viewer" ma:default="" ma:internalName="TPClientViewer">
      <xsd:simpleType>
        <xsd:restriction base="dms:Text"/>
      </xsd:simpleType>
    </xsd:element>
    <xsd:element name="ClipArtFilename" ma:index="17" nillable="true" ma:displayName="Clip Art Name" ma:default="" ma:internalName="ClipArtFilename" ma:readOnly="false">
      <xsd:simpleType>
        <xsd:restriction base="dms:Text"/>
      </xsd:simpleType>
    </xsd:element>
    <xsd:element name="TPCommandLine" ma:index="18" nillable="true" ma:displayName="Command Line" ma:default="" ma:internalName="TPCommandLine">
      <xsd:simpleType>
        <xsd:restriction base="dms:Text"/>
      </xsd:simpleType>
    </xsd:element>
    <xsd:element name="TPComponent" ma:index="19" nillable="true" ma:displayName="Component" ma:default="" ma:internalName="TPComponent">
      <xsd:simpleType>
        <xsd:restriction base="dms:Text"/>
      </xsd:simpleType>
    </xsd:element>
    <xsd:element name="ContentItem" ma:index="20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2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5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6" nillable="true" ma:displayName="CSX Submission Market" ma:default="" ma:list="{1DDBB892-E9C2-41BE-A746-120199994C31}" ma:internalName="CSXSubmissionMarket" ma:readOnly="false" ma:showField="MarketName" ma:web="29baff33-f40f-4664-8054-1bde3cabf4f6">
      <xsd:simpleType>
        <xsd:restriction base="dms:Lookup"/>
      </xsd:simpleType>
    </xsd:element>
    <xsd:element name="CSXUpdate" ma:index="27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8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29" nillable="true" ma:displayName="Deleted?" ma:default="" ma:internalName="IsDeleted" ma:readOnly="false">
      <xsd:simpleType>
        <xsd:restriction base="dms:Boolean"/>
      </xsd:simpleType>
    </xsd:element>
    <xsd:element name="APDescription" ma:index="30" nillable="true" ma:displayName="Description" ma:default="" ma:internalName="APDescription" ma:readOnly="false">
      <xsd:simpleType>
        <xsd:restriction base="dms:Note"/>
      </xsd:simpleType>
    </xsd:element>
    <xsd:element name="DirectSourceMarket" ma:index="31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2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3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4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5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6" nillable="true" ma:displayName="Editorial Tags" ma:default="" ma:internalName="EditorialTags">
      <xsd:simpleType>
        <xsd:restriction base="dms:Unknown"/>
      </xsd:simpleType>
    </xsd:element>
    <xsd:element name="TPExecutable" ma:index="37" nillable="true" ma:displayName="Executable" ma:default="" ma:internalName="TPExecutable">
      <xsd:simpleType>
        <xsd:restriction base="dms:Text"/>
      </xsd:simpleType>
    </xsd:element>
    <xsd:element name="FeatureTagsTaxHTField0" ma:index="39" nillable="true" ma:taxonomy="true" ma:internalName="FeatureTagsTaxHTField0" ma:taxonomyFieldName="FeatureTags" ma:displayName="Features" ma:readOnly="false" ma:default="" ma:fieldId="{22649cd3-0638-4550-a153-a68664946fb0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0" nillable="true" ma:displayName="Friendly Name" ma:default="" ma:internalName="TPFriendlyName">
      <xsd:simpleType>
        <xsd:restriction base="dms:Text"/>
      </xsd:simpleType>
    </xsd:element>
    <xsd:element name="FriendlyTitle" ma:index="41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2" nillable="true" ma:displayName="Generate Images?" ma:default="true" ma:internalName="PrimaryImageGen">
      <xsd:simpleType>
        <xsd:restriction base="dms:Boolean"/>
      </xsd:simpleType>
    </xsd:element>
    <xsd:element name="HandoffToMSDN" ma:index="43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4" nillable="true" ma:displayName="InProjectListLookup" ma:list="{2513E2E7-E2AF-440C-8567-37153D3865E2}" ma:internalName="InProjectListLookup" ma:readOnly="true" ma:showField="InProjectList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5" nillable="true" ma:displayName="Install Location" ma:default="" ma:internalName="TPInstallLocation">
      <xsd:simpleType>
        <xsd:restriction base="dms:Text"/>
      </xsd:simpleType>
    </xsd:element>
    <xsd:element name="InternalTagsTaxHTField0" ma:index="47" nillable="true" ma:taxonomy="true" ma:internalName="InternalTagsTaxHTField0" ma:taxonomyFieldName="InternalTags" ma:displayName="Internal Tags" ma:readOnly="false" ma:default="" ma:fieldId="{961a284f-ead0-40ef-8222-26875887a96b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8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49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0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1" nillable="true" ma:displayName="Last Complete Version Lookup" ma:default="" ma:list="{2513E2E7-E2AF-440C-8567-37153D3865E2}" ma:internalName="LastCompleteVersionLookup" ma:readOnly="true" ma:showField="LastCompleteVersion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2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3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4" nillable="true" ma:displayName="Last Preview Attempt Error" ma:default="" ma:list="{2513E2E7-E2AF-440C-8567-37153D3865E2}" ma:internalName="LastPreviewErrorLookup" ma:readOnly="true" ma:showField="LastPreviewError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5" nillable="true" ma:displayName="Last Preview Attempt Result" ma:default="" ma:list="{2513E2E7-E2AF-440C-8567-37153D3865E2}" ma:internalName="LastPreviewResultLookup" ma:readOnly="true" ma:showField="LastPreviewResult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6" nillable="true" ma:displayName="Last Preview Attempted On" ma:default="" ma:list="{2513E2E7-E2AF-440C-8567-37153D3865E2}" ma:internalName="LastPreviewAttemptDateLookup" ma:readOnly="true" ma:showField="LastPreviewAttemptDat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7" nillable="true" ma:displayName="Last Previewed By" ma:default="" ma:list="{2513E2E7-E2AF-440C-8567-37153D3865E2}" ma:internalName="LastPreviewedByLookup" ma:readOnly="true" ma:showField="LastPreviewedBy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8" nillable="true" ma:displayName="Last Previewed Date" ma:default="" ma:list="{2513E2E7-E2AF-440C-8567-37153D3865E2}" ma:internalName="LastPreviewTimeLookup" ma:readOnly="true" ma:showField="LastPreviewTim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59" nillable="true" ma:displayName="Last Previewed Version" ma:default="" ma:list="{2513E2E7-E2AF-440C-8567-37153D3865E2}" ma:internalName="LastPreviewVersionLookup" ma:readOnly="true" ma:showField="LastPreviewVersion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0" nillable="true" ma:displayName="Last Publish Attempt Error" ma:default="" ma:list="{2513E2E7-E2AF-440C-8567-37153D3865E2}" ma:internalName="LastPublishErrorLookup" ma:readOnly="true" ma:showField="LastPublishError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1" nillable="true" ma:displayName="Last Publish Attempt Result" ma:default="" ma:list="{2513E2E7-E2AF-440C-8567-37153D3865E2}" ma:internalName="LastPublishResultLookup" ma:readOnly="true" ma:showField="LastPublishResult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2" nillable="true" ma:displayName="Last Publish Attempted On" ma:default="" ma:list="{2513E2E7-E2AF-440C-8567-37153D3865E2}" ma:internalName="LastPublishAttemptDateLookup" ma:readOnly="true" ma:showField="LastPublishAttemptDat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3" nillable="true" ma:displayName="Last Published By" ma:default="" ma:list="{2513E2E7-E2AF-440C-8567-37153D3865E2}" ma:internalName="LastPublishedByLookup" ma:readOnly="true" ma:showField="LastPublishedBy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4" nillable="true" ma:displayName="Last Published Date" ma:default="" ma:list="{2513E2E7-E2AF-440C-8567-37153D3865E2}" ma:internalName="LastPublishTimeLookup" ma:readOnly="true" ma:showField="LastPublishTim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5" nillable="true" ma:displayName="Last Published Version" ma:default="" ma:list="{2513E2E7-E2AF-440C-8567-37153D3865E2}" ma:internalName="LastPublishVersionLookup" ma:readOnly="true" ma:showField="LastPublishVersion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6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7" nillable="true" ma:displayName="Legacy Data" ma:default="" ma:internalName="LegacyData" ma:readOnly="false">
      <xsd:simpleType>
        <xsd:restriction base="dms:Note"/>
      </xsd:simpleType>
    </xsd:element>
    <xsd:element name="TPLaunchHelpLink" ma:index="68" nillable="true" ma:displayName="Link to Launch Help Topic" ma:default="" ma:internalName="TPLaunchHelpLink">
      <xsd:simpleType>
        <xsd:restriction base="dms:Text"/>
      </xsd:simpleType>
    </xsd:element>
    <xsd:element name="LocComments" ma:index="69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0" nillable="true" ma:displayName="Loc Last Loc Attempt Version" ma:default="" ma:list="{72723BFE-42E4-4BFD-ABEC-91FC880F9EED}" ma:internalName="LocLastLocAttemptVersionLookup" ma:readOnly="false" ma:showField="LastLocAttemptVersion" ma:web="29baff33-f40f-4664-8054-1bde3cabf4f6">
      <xsd:simpleType>
        <xsd:restriction base="dms:Lookup"/>
      </xsd:simpleType>
    </xsd:element>
    <xsd:element name="LocLastLocAttemptVersionTypeLookup" ma:index="71" nillable="true" ma:displayName="Loc Last Loc Attempt Version Type" ma:default="" ma:list="{72723BFE-42E4-4BFD-ABEC-91FC880F9EED}" ma:internalName="LocLastLocAttemptVersionTypeLookup" ma:readOnly="true" ma:showField="LastLocAttemptVersionType" ma:web="29baff33-f40f-4664-8054-1bde3cabf4f6">
      <xsd:simpleType>
        <xsd:restriction base="dms:Lookup"/>
      </xsd:simpleType>
    </xsd:element>
    <xsd:element name="LocManualTestRequired" ma:index="72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3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4" nillable="true" ma:displayName="Loc New Published Version Lookup" ma:default="" ma:list="{72723BFE-42E4-4BFD-ABEC-91FC880F9EED}" ma:internalName="LocNewPublishedVersionLookup" ma:readOnly="true" ma:showField="NewPublishedVersion" ma:web="29baff33-f40f-4664-8054-1bde3cabf4f6">
      <xsd:simpleType>
        <xsd:restriction base="dms:Lookup"/>
      </xsd:simpleType>
    </xsd:element>
    <xsd:element name="LocOverallHandbackStatusLookup" ma:index="75" nillable="true" ma:displayName="Loc Overall Handback Status" ma:default="" ma:list="{72723BFE-42E4-4BFD-ABEC-91FC880F9EED}" ma:internalName="LocOverallHandbackStatusLookup" ma:readOnly="true" ma:showField="OverallHandbackStatus" ma:web="29baff33-f40f-4664-8054-1bde3cabf4f6">
      <xsd:simpleType>
        <xsd:restriction base="dms:Lookup"/>
      </xsd:simpleType>
    </xsd:element>
    <xsd:element name="LocOverallLocStatusLookup" ma:index="76" nillable="true" ma:displayName="Loc Overall Localize Status" ma:default="" ma:list="{72723BFE-42E4-4BFD-ABEC-91FC880F9EED}" ma:internalName="LocOverallLocStatusLookup" ma:readOnly="true" ma:showField="OverallLocStatus" ma:web="29baff33-f40f-4664-8054-1bde3cabf4f6">
      <xsd:simpleType>
        <xsd:restriction base="dms:Lookup"/>
      </xsd:simpleType>
    </xsd:element>
    <xsd:element name="LocOverallPreviewStatusLookup" ma:index="77" nillable="true" ma:displayName="Loc Overall Preview Status" ma:default="" ma:list="{72723BFE-42E4-4BFD-ABEC-91FC880F9EED}" ma:internalName="LocOverallPreviewStatusLookup" ma:readOnly="true" ma:showField="OverallPreviewStatus" ma:web="29baff33-f40f-4664-8054-1bde3cabf4f6">
      <xsd:simpleType>
        <xsd:restriction base="dms:Lookup"/>
      </xsd:simpleType>
    </xsd:element>
    <xsd:element name="LocOverallPublishStatusLookup" ma:index="78" nillable="true" ma:displayName="Loc Overall Publish Status" ma:default="" ma:list="{72723BFE-42E4-4BFD-ABEC-91FC880F9EED}" ma:internalName="LocOverallPublishStatusLookup" ma:readOnly="true" ma:showField="OverallPublishStatus" ma:web="29baff33-f40f-4664-8054-1bde3cabf4f6">
      <xsd:simpleType>
        <xsd:restriction base="dms:Lookup"/>
      </xsd:simpleType>
    </xsd:element>
    <xsd:element name="IntlLocPriority" ma:index="79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0" nillable="true" ma:displayName="Loc Processed For Handoffs" ma:default="" ma:list="{72723BFE-42E4-4BFD-ABEC-91FC880F9EED}" ma:internalName="LocProcessedForHandoffsLookup" ma:readOnly="true" ma:showField="ProcessedForHandoffs" ma:web="29baff33-f40f-4664-8054-1bde3cabf4f6">
      <xsd:simpleType>
        <xsd:restriction base="dms:Lookup"/>
      </xsd:simpleType>
    </xsd:element>
    <xsd:element name="LocProcessedForMarketsLookup" ma:index="81" nillable="true" ma:displayName="Loc Processed For Markets" ma:default="" ma:list="{72723BFE-42E4-4BFD-ABEC-91FC880F9EED}" ma:internalName="LocProcessedForMarketsLookup" ma:readOnly="true" ma:showField="ProcessedForMarkets" ma:web="29baff33-f40f-4664-8054-1bde3cabf4f6">
      <xsd:simpleType>
        <xsd:restriction base="dms:Lookup"/>
      </xsd:simpleType>
    </xsd:element>
    <xsd:element name="LocPublishedDependentAssetsLookup" ma:index="82" nillable="true" ma:displayName="Loc Published Dependent Assets" ma:default="" ma:list="{72723BFE-42E4-4BFD-ABEC-91FC880F9EED}" ma:internalName="LocPublishedDependentAssetsLookup" ma:readOnly="true" ma:showField="PublishedDependentAssets" ma:web="29baff33-f40f-4664-8054-1bde3cabf4f6">
      <xsd:simpleType>
        <xsd:restriction base="dms:Lookup"/>
      </xsd:simpleType>
    </xsd:element>
    <xsd:element name="LocPublishedLinkedAssetsLookup" ma:index="83" nillable="true" ma:displayName="Loc Published Linked Assets" ma:default="" ma:list="{72723BFE-42E4-4BFD-ABEC-91FC880F9EED}" ma:internalName="LocPublishedLinkedAssetsLookup" ma:readOnly="true" ma:showField="PublishedLinkedAssets" ma:web="29baff33-f40f-4664-8054-1bde3cabf4f6">
      <xsd:simpleType>
        <xsd:restriction base="dms:Lookup"/>
      </xsd:simpleType>
    </xsd:element>
    <xsd:element name="LocRecommendedHandoff" ma:index="84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6" nillable="true" ma:taxonomy="true" ma:internalName="LocalizationTagsTaxHTField0" ma:taxonomyFieldName="LocalizationTags" ma:displayName="Localization Tags" ma:readOnly="false" ma:default="" ma:fieldId="{cb159bc7-6392-40eb-91ad-5e9404d69876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7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8" nillable="true" ma:displayName="Manager" ma:hidden="true" ma:internalName="Manager" ma:readOnly="false">
      <xsd:simpleType>
        <xsd:restriction base="dms:Text"/>
      </xsd:simpleType>
    </xsd:element>
    <xsd:element name="Markets" ma:index="89" nillable="true" ma:displayName="Markets" ma:default="" ma:description="Leave blank to show in all markets" ma:list="{1DDBB892-E9C2-41BE-A746-120199994C31}" ma:internalName="Markets" ma:readOnly="false" ma:showField="MarketName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0" nillable="true" ma:displayName="Milestone" ma:default="" ma:internalName="Milestone" ma:readOnly="false">
      <xsd:simpleType>
        <xsd:restriction base="dms:Unknown"/>
      </xsd:simpleType>
    </xsd:element>
    <xsd:element name="TPNamespace" ma:index="93" nillable="true" ma:displayName="Namespace" ma:default="" ma:internalName="TPNamespace">
      <xsd:simpleType>
        <xsd:restriction base="dms:Text"/>
      </xsd:simpleType>
    </xsd:element>
    <xsd:element name="NumericId" ma:index="94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5" nillable="true" ma:displayName="NumOfRatings" ma:default="" ma:list="{2513E2E7-E2AF-440C-8567-37153D3865E2}" ma:internalName="NumOfRatingsLookup" ma:readOnly="true" ma:showField="NumOfRatings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6" nillable="true" ma:displayName="OOCacheId" ma:internalName="OOCacheId" ma:readOnly="false">
      <xsd:simpleType>
        <xsd:restriction base="dms:Text"/>
      </xsd:simpleType>
    </xsd:element>
    <xsd:element name="OpenTemplate" ma:index="97" nillable="true" ma:displayName="Open Template" ma:default="true" ma:internalName="OpenTemplate">
      <xsd:simpleType>
        <xsd:restriction base="dms:Boolean"/>
      </xsd:simpleType>
    </xsd:element>
    <xsd:element name="OriginAsset" ma:index="98" nillable="true" ma:displayName="Origin Asset" ma:default="" ma:internalName="OriginAsset" ma:readOnly="false">
      <xsd:simpleType>
        <xsd:restriction base="dms:Text"/>
      </xsd:simpleType>
    </xsd:element>
    <xsd:element name="OriginalRelease" ma:index="99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0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1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2" nillable="true" ma:displayName="Parent Asset Id" ma:default="" ma:internalName="ParentAssetId" ma:readOnly="false">
      <xsd:simpleType>
        <xsd:restriction base="dms:Text"/>
      </xsd:simpleType>
    </xsd:element>
    <xsd:element name="PlannedPubDate" ma:index="103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4" nillable="true" ma:displayName="Policheck Words" ma:default="" ma:internalName="PolicheckWords" ma:readOnly="false">
      <xsd:simpleType>
        <xsd:restriction base="dms:Text"/>
      </xsd:simpleType>
    </xsd:element>
    <xsd:element name="BusinessGroup" ma:index="105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6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7" nillable="true" ma:displayName="Provider" ma:default="" ma:internalName="Provider" ma:readOnly="false">
      <xsd:simpleType>
        <xsd:restriction base="dms:Unknown"/>
      </xsd:simpleType>
    </xsd:element>
    <xsd:element name="Providers" ma:index="108" nillable="true" ma:displayName="Providers" ma:default="" ma:internalName="Providers">
      <xsd:simpleType>
        <xsd:restriction base="dms:Unknown"/>
      </xsd:simpleType>
    </xsd:element>
    <xsd:element name="PublishStatusLookup" ma:index="109" nillable="true" ma:displayName="Publish Status" ma:default="" ma:list="{2513E2E7-E2AF-440C-8567-37153D3865E2}" ma:internalName="PublishStatusLookup" ma:readOnly="false" ma:showField="PublishStatus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0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1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2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4" nillable="true" ma:taxonomy="true" ma:internalName="ScenarioTagsTaxHTField0" ma:taxonomyFieldName="ScenarioTags" ma:displayName="Scenarios" ma:readOnly="false" ma:default="" ma:fieldId="{9e57b0ce-4b8f-49f5-b588-fc22682c04a3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6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7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8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19" nillable="true" ma:displayName="Submitter ID" ma:default="" ma:internalName="SubmitterId" ma:readOnly="false">
      <xsd:simpleType>
        <xsd:restriction base="dms:Text"/>
      </xsd:simpleType>
    </xsd:element>
    <xsd:element name="TaxCatchAll" ma:index="120" nillable="true" ma:displayName="Taxonomy Catch All Column" ma:hidden="true" ma:list="{9d66d6a4-c4b4-42e6-80e6-7373254461f0}" ma:internalName="TaxCatchAll" ma:showField="CatchAllData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1" nillable="true" ma:displayName="Taxonomy Catch All Column1" ma:hidden="true" ma:list="{9d66d6a4-c4b4-42e6-80e6-7373254461f0}" ma:internalName="TaxCatchAllLabel" ma:readOnly="true" ma:showField="CatchAllDataLabel" ma:web="29baff33-f40f-4664-8054-1bde3cabf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2" nillable="true" ma:displayName="Template Status" ma:default="" ma:internalName="TemplateStatus">
      <xsd:simpleType>
        <xsd:restriction base="dms:Unknown"/>
      </xsd:simpleType>
    </xsd:element>
    <xsd:element name="TemplateTemplateType" ma:index="123" nillable="true" ma:displayName="Template Type" ma:default="" ma:internalName="TemplateTemplateType">
      <xsd:simpleType>
        <xsd:restriction base="dms:Unknown"/>
      </xsd:simpleType>
    </xsd:element>
    <xsd:element name="ThumbnailAssetId" ma:index="124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5" nillable="true" ma:displayName="Times Cloned" ma:default="" ma:internalName="TimesCloned" ma:readOnly="false">
      <xsd:simpleType>
        <xsd:restriction base="dms:Number"/>
      </xsd:simpleType>
    </xsd:element>
    <xsd:element name="TrustLevel" ma:index="127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8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29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0" nillable="true" ma:displayName="UA Notes" ma:default="" ma:internalName="UANotes" ma:readOnly="false">
      <xsd:simpleType>
        <xsd:restriction base="dms:Note"/>
      </xsd:simpleType>
    </xsd:element>
    <xsd:element name="TPAppVersion" ma:index="131" nillable="true" ma:displayName="Version" ma:default="" ma:internalName="TPAppVersion">
      <xsd:simpleType>
        <xsd:restriction base="dms:Text"/>
      </xsd:simpleType>
    </xsd:element>
    <xsd:element name="VoteCount" ma:index="132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2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180B1C-2212-497F-A259-C959ADD048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9ACBCB9-60F7-484B-958A-15054C7FE4EE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29baff33-f40f-4664-8054-1bde3cabf4f6"/>
  </ds:schemaRefs>
</ds:datastoreItem>
</file>

<file path=customXml/itemProps3.xml><?xml version="1.0" encoding="utf-8"?>
<ds:datastoreItem xmlns:ds="http://schemas.openxmlformats.org/officeDocument/2006/customXml" ds:itemID="{60599E44-5595-4693-A2E0-86D2B90D67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baff33-f40f-4664-8054-1bde3cabf4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tf03031023</Template>
  <TotalTime>0</TotalTime>
  <Words>885</Words>
  <Application>Microsoft Office PowerPoint</Application>
  <PresentationFormat>Panoramiczny</PresentationFormat>
  <Paragraphs>339</Paragraphs>
  <Slides>63</Slides>
  <Notes>50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63</vt:i4>
      </vt:variant>
    </vt:vector>
  </HeadingPairs>
  <TitlesOfParts>
    <vt:vector size="67" baseType="lpstr">
      <vt:lpstr>Microsoft YaHei</vt:lpstr>
      <vt:lpstr>Arial</vt:lpstr>
      <vt:lpstr>Cambria</vt:lpstr>
      <vt:lpstr>tf03031023</vt:lpstr>
      <vt:lpstr>Stan bezpieczeństwa i porządku publicznego na terenie powiatu Międzychodzkiego w 2021 roku</vt:lpstr>
      <vt:lpstr>Stwierdzone  przestępstwa ogółem</vt:lpstr>
      <vt:lpstr>wykrywalność  przestępstw ogółem</vt:lpstr>
      <vt:lpstr>Stwierdzone  przestępstwa  kryminalne</vt:lpstr>
      <vt:lpstr>wykrywalność  przestępstw  kryminalnych</vt:lpstr>
      <vt:lpstr>Prezentacja programu PowerPoint</vt:lpstr>
      <vt:lpstr>Prezentacja programu PowerPoint</vt:lpstr>
      <vt:lpstr>Prezentacja programu PowerPoint</vt:lpstr>
      <vt:lpstr>7 podstawowych kategorii przestępstw</vt:lpstr>
      <vt:lpstr>Zatrzymani  sprawcy  przestępstw na  gorącym  uczynku  lub  w  bezpośrednim  pościgu</vt:lpstr>
      <vt:lpstr>Prezentacja programu PowerPoint</vt:lpstr>
      <vt:lpstr>Wartość  strat</vt:lpstr>
      <vt:lpstr>Prezentacja programu PowerPoint</vt:lpstr>
      <vt:lpstr>Prezentacja programu PowerPoint</vt:lpstr>
      <vt:lpstr>PRZEMOC  W  RODZINIE  -  ZAKAZ / NAKAZ </vt:lpstr>
      <vt:lpstr>PRZEMOC  W  RODZINIE  -  ZAKAZ / NAKAZ </vt:lpstr>
      <vt:lpstr>PRZEMOC  W  RODZINIE  -  ZAKAZ / NAKAZ </vt:lpstr>
      <vt:lpstr>PRZEMOC  W  RODZINIE  -  ZAKAZ / NAKAZ </vt:lpstr>
      <vt:lpstr>PRZEMOC  W  RODZINIE  -  ZAKAZ / NAKAZ </vt:lpstr>
      <vt:lpstr>PRZEMOC  W  RODZINIE  -  ZAKAZ / NAKAZ </vt:lpstr>
      <vt:lpstr>Prezentacja programu PowerPoint</vt:lpstr>
      <vt:lpstr>wykroczenia</vt:lpstr>
      <vt:lpstr>PRZESTĘPCZOŚĆ  A  INNE  PATOLOGIE</vt:lpstr>
      <vt:lpstr>Prezentacja programu PowerPoint</vt:lpstr>
      <vt:lpstr>PRZESTĘPCZOŚĆ  A  INNE  PATOLOGIE</vt:lpstr>
      <vt:lpstr>BEZPIECZEŃSTWO  NA  DROGACH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Przykłady   przedsięwzięć   profilaktycznych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Wsparcie  policji  przez  powiat  międzychodzki</vt:lpstr>
      <vt:lpstr>w roku 2021 Na terenie powiatu międzychodzkiego nie odnotowano zabójstw, a także żadnych innych zdarzeń o znacznym ciężarze gatunkowym</vt:lpstr>
      <vt:lpstr>Prezentacja programu PowerPoint</vt:lpstr>
      <vt:lpstr>Prezentacja programu PowerPoint</vt:lpstr>
      <vt:lpstr>PANDEMIA  Covid - 19</vt:lpstr>
      <vt:lpstr>STAN  FLOTY  KPP  W  MIĘDZYCHODZIE</vt:lpstr>
      <vt:lpstr>Przykładowe  wykorzystanie  pojazdów  na  jednej  zmianie</vt:lpstr>
      <vt:lpstr>wnioski</vt:lpstr>
      <vt:lpstr>wnioski</vt:lpstr>
      <vt:lpstr>Dziękuję  za 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2017-03-01T11:45:31Z</dcterms:created>
  <dcterms:modified xsi:type="dcterms:W3CDTF">2022-03-10T09:32:52Z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0x010100CFA5F52AA0A00C4CBEF2A37681B2318F04009FDCD24A096B5E4C8184D4910FEB1A76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HiddenCategoryTags">
    <vt:lpwstr/>
  </property>
  <property fmtid="{D5CDD505-2E9C-101B-9397-08002B2CF9AE}" pid="9" name="CategoryTags">
    <vt:lpwstr/>
  </property>
  <property fmtid="{D5CDD505-2E9C-101B-9397-08002B2CF9AE}" pid="10" name="LocMarketGroupTiers">
    <vt:lpwstr/>
  </property>
  <property fmtid="{D5CDD505-2E9C-101B-9397-08002B2CF9AE}" pid="11" name="CategoryTagsTaxHTField0">
    <vt:lpwstr/>
  </property>
  <property fmtid="{D5CDD505-2E9C-101B-9397-08002B2CF9AE}" pid="12" name="HiddenCategoryTagsTaxHTField0">
    <vt:lpwstr/>
  </property>
</Properties>
</file>